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70" r:id="rId13"/>
    <p:sldId id="273" r:id="rId14"/>
    <p:sldId id="274" r:id="rId15"/>
  </p:sldIdLst>
  <p:sldSz cx="9144000" cy="5143500" type="screen16x9"/>
  <p:notesSz cx="6858000" cy="9144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BE4882-D7FD-457D-BAD5-DAB2D920F0AF}" type="doc">
      <dgm:prSet loTypeId="urn:microsoft.com/office/officeart/2005/8/layout/defaul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11E492C-F82C-4513-BC23-8EADA46AFAAE}">
      <dgm:prSet custT="1"/>
      <dgm:spPr/>
      <dgm:t>
        <a:bodyPr/>
        <a:lstStyle/>
        <a:p>
          <a:r>
            <a:rPr kumimoji="1" 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購物年金卓越成員</a:t>
          </a:r>
          <a:r>
            <a:rPr kumimoji="1"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SAMM</a:t>
          </a:r>
          <a:r>
            <a:rPr kumimoji="1" 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kumimoji="1" 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季度</a:t>
          </a:r>
          <a:endParaRPr 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B12B42-7977-4DBB-8506-79F11E24E0C4}" type="parTrans" cxnId="{6D90F62D-5CDF-4F18-8AC3-4B9D6292CE32}">
      <dgm:prSet/>
      <dgm:spPr/>
      <dgm:t>
        <a:bodyPr/>
        <a:lstStyle/>
        <a:p>
          <a:endParaRPr lang="en-US"/>
        </a:p>
      </dgm:t>
    </dgm:pt>
    <dgm:pt modelId="{B1FAB8BB-7E70-4650-8B34-7FFF07790C7A}" type="sibTrans" cxnId="{6D90F62D-5CDF-4F18-8AC3-4B9D6292CE32}">
      <dgm:prSet/>
      <dgm:spPr/>
      <dgm:t>
        <a:bodyPr/>
        <a:lstStyle/>
        <a:p>
          <a:endParaRPr lang="en-US"/>
        </a:p>
      </dgm:t>
    </dgm:pt>
    <dgm:pt modelId="{BB287ACE-B525-4C67-A540-24757D19933A}">
      <dgm:prSet custT="1"/>
      <dgm:spPr/>
      <dgm:t>
        <a:bodyPr/>
        <a:lstStyle/>
        <a:p>
          <a:r>
            <a:rPr kumimoji="1" lang="en-US" sz="2800" dirty="0" err="1">
              <a:latin typeface="微軟正黑體" panose="020B0604030504040204" pitchFamily="34" charset="-120"/>
              <a:ea typeface="微軟正黑體" panose="020B0604030504040204" pitchFamily="34" charset="-120"/>
            </a:rPr>
            <a:t>卓越超連鎖店主</a:t>
          </a:r>
          <a:r>
            <a:rPr kumimoji="1" 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kumimoji="1" 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kumimoji="1" 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Master UFO/</a:t>
          </a:r>
          <a:r>
            <a:rPr kumimoji="1" 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季度</a:t>
          </a:r>
          <a:endParaRPr 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DA7ADF-E72C-4FB9-BF52-AAC83C662DE9}" type="parTrans" cxnId="{44CC7A30-F969-46B7-B619-196E9635C697}">
      <dgm:prSet/>
      <dgm:spPr/>
      <dgm:t>
        <a:bodyPr/>
        <a:lstStyle/>
        <a:p>
          <a:endParaRPr lang="en-US"/>
        </a:p>
      </dgm:t>
    </dgm:pt>
    <dgm:pt modelId="{7312C5D1-F583-4F99-9743-0190318D3557}" type="sibTrans" cxnId="{44CC7A30-F969-46B7-B619-196E9635C697}">
      <dgm:prSet/>
      <dgm:spPr/>
      <dgm:t>
        <a:bodyPr/>
        <a:lstStyle/>
        <a:p>
          <a:endParaRPr lang="en-US"/>
        </a:p>
      </dgm:t>
    </dgm:pt>
    <dgm:pt modelId="{3CD808DD-E0D8-42ED-A3F1-CE0EA7632673}">
      <dgm:prSet custT="1"/>
      <dgm:spPr/>
      <dgm:t>
        <a:bodyPr/>
        <a:lstStyle/>
        <a:p>
          <a:r>
            <a:rPr kumimoji="1" 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挑</a:t>
          </a:r>
          <a:r>
            <a:rPr kumimoji="1" 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戰</a:t>
          </a:r>
          <a:r>
            <a:rPr kumimoji="1"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賽</a:t>
          </a:r>
          <a:r>
            <a:rPr kumimoji="1" 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kumimoji="1" 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半年</a:t>
          </a:r>
          <a:endParaRPr 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C1E111-F9BA-4361-895E-BEED3594FC44}" type="parTrans" cxnId="{46DDD716-6388-4A1B-BDD1-78FDA8980762}">
      <dgm:prSet/>
      <dgm:spPr/>
      <dgm:t>
        <a:bodyPr/>
        <a:lstStyle/>
        <a:p>
          <a:endParaRPr lang="en-US"/>
        </a:p>
      </dgm:t>
    </dgm:pt>
    <dgm:pt modelId="{48472E6E-414E-4E03-AAFF-AAEEE7D21438}" type="sibTrans" cxnId="{46DDD716-6388-4A1B-BDD1-78FDA8980762}">
      <dgm:prSet/>
      <dgm:spPr/>
      <dgm:t>
        <a:bodyPr/>
        <a:lstStyle/>
        <a:p>
          <a:endParaRPr lang="en-US"/>
        </a:p>
      </dgm:t>
    </dgm:pt>
    <dgm:pt modelId="{4CD121A3-1F56-45C8-B955-5687623386CB}">
      <dgm:prSet custT="1"/>
      <dgm:spPr>
        <a:gradFill rotWithShape="0">
          <a:gsLst>
            <a:gs pos="14000">
              <a:srgbClr val="CF5369"/>
            </a:gs>
            <a:gs pos="73989">
              <a:srgbClr val="90A1D1"/>
            </a:gs>
            <a:gs pos="63000">
              <a:srgbClr val="95A6D6"/>
            </a:gs>
            <a:gs pos="0">
              <a:srgbClr val="FF0000"/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kumimoji="1" 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核心目標</a:t>
          </a:r>
          <a:endParaRPr kumimoji="1" lang="en-US" altLang="zh-TW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kumimoji="1" lang="zh-TW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打造</a:t>
          </a:r>
          <a:r>
            <a:rPr kumimoji="1" 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kumimoji="1" lang="zh-TW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顧客</a:t>
          </a:r>
          <a:r>
            <a:rPr kumimoji="1" lang="en-US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kumimoji="1" lang="zh-TW" sz="2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人強的團隊</a:t>
          </a:r>
          <a:endParaRPr lang="en-US" sz="2800" b="1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A1B776-8E8C-4690-A5EB-92438EEC7DE7}" type="parTrans" cxnId="{0FA606A8-616D-4E6F-A771-DF68E1DE95DA}">
      <dgm:prSet/>
      <dgm:spPr/>
      <dgm:t>
        <a:bodyPr/>
        <a:lstStyle/>
        <a:p>
          <a:endParaRPr lang="en-US"/>
        </a:p>
      </dgm:t>
    </dgm:pt>
    <dgm:pt modelId="{E9C50A06-B656-4B8C-9FDE-FA84CE9C0064}" type="sibTrans" cxnId="{0FA606A8-616D-4E6F-A771-DF68E1DE95DA}">
      <dgm:prSet/>
      <dgm:spPr/>
      <dgm:t>
        <a:bodyPr/>
        <a:lstStyle/>
        <a:p>
          <a:endParaRPr lang="en-US"/>
        </a:p>
      </dgm:t>
    </dgm:pt>
    <dgm:pt modelId="{DA877878-EF2C-7E4E-A028-8D7C56DAD624}" type="pres">
      <dgm:prSet presAssocID="{5DBE4882-D7FD-457D-BAD5-DAB2D920F0A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93FE08-442C-984B-8D01-366B56F6A9E7}" type="pres">
      <dgm:prSet presAssocID="{411E492C-F82C-4513-BC23-8EADA46AFAA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35F19-75EC-A542-AD31-5B8ECAEBA045}" type="pres">
      <dgm:prSet presAssocID="{B1FAB8BB-7E70-4650-8B34-7FFF07790C7A}" presName="sibTrans" presStyleCnt="0"/>
      <dgm:spPr/>
    </dgm:pt>
    <dgm:pt modelId="{AA93B183-CD3B-CD41-8152-9B11030BEF1E}" type="pres">
      <dgm:prSet presAssocID="{BB287ACE-B525-4C67-A540-24757D19933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AEDB4-EDC0-A643-9D07-846CDEABF148}" type="pres">
      <dgm:prSet presAssocID="{7312C5D1-F583-4F99-9743-0190318D3557}" presName="sibTrans" presStyleCnt="0"/>
      <dgm:spPr/>
    </dgm:pt>
    <dgm:pt modelId="{806C6783-9143-3545-9406-93DE2CF20FF3}" type="pres">
      <dgm:prSet presAssocID="{3CD808DD-E0D8-42ED-A3F1-CE0EA763267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A0292-46CA-1A4E-A7BA-DFF6E451A830}" type="pres">
      <dgm:prSet presAssocID="{48472E6E-414E-4E03-AAFF-AAEEE7D21438}" presName="sibTrans" presStyleCnt="0"/>
      <dgm:spPr/>
    </dgm:pt>
    <dgm:pt modelId="{55415F38-5DF7-C544-8331-D62425B82A45}" type="pres">
      <dgm:prSet presAssocID="{4CD121A3-1F56-45C8-B955-5687623386C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C6DB1E-78F9-4BCB-A656-50E140D0EC13}" type="presOf" srcId="{411E492C-F82C-4513-BC23-8EADA46AFAAE}" destId="{0A93FE08-442C-984B-8D01-366B56F6A9E7}" srcOrd="0" destOrd="0" presId="urn:microsoft.com/office/officeart/2005/8/layout/default"/>
    <dgm:cxn modelId="{46DDD716-6388-4A1B-BDD1-78FDA8980762}" srcId="{5DBE4882-D7FD-457D-BAD5-DAB2D920F0AF}" destId="{3CD808DD-E0D8-42ED-A3F1-CE0EA7632673}" srcOrd="2" destOrd="0" parTransId="{E0C1E111-F9BA-4361-895E-BEED3594FC44}" sibTransId="{48472E6E-414E-4E03-AAFF-AAEEE7D21438}"/>
    <dgm:cxn modelId="{96874F0A-108B-4503-A5BF-A4C1149A2373}" type="presOf" srcId="{5DBE4882-D7FD-457D-BAD5-DAB2D920F0AF}" destId="{DA877878-EF2C-7E4E-A028-8D7C56DAD624}" srcOrd="0" destOrd="0" presId="urn:microsoft.com/office/officeart/2005/8/layout/default"/>
    <dgm:cxn modelId="{0FA606A8-616D-4E6F-A771-DF68E1DE95DA}" srcId="{5DBE4882-D7FD-457D-BAD5-DAB2D920F0AF}" destId="{4CD121A3-1F56-45C8-B955-5687623386CB}" srcOrd="3" destOrd="0" parTransId="{8CA1B776-8E8C-4690-A5EB-92438EEC7DE7}" sibTransId="{E9C50A06-B656-4B8C-9FDE-FA84CE9C0064}"/>
    <dgm:cxn modelId="{6D90F62D-5CDF-4F18-8AC3-4B9D6292CE32}" srcId="{5DBE4882-D7FD-457D-BAD5-DAB2D920F0AF}" destId="{411E492C-F82C-4513-BC23-8EADA46AFAAE}" srcOrd="0" destOrd="0" parTransId="{0CB12B42-7977-4DBB-8506-79F11E24E0C4}" sibTransId="{B1FAB8BB-7E70-4650-8B34-7FFF07790C7A}"/>
    <dgm:cxn modelId="{45368449-35C3-4FE1-9454-FD8E206AD482}" type="presOf" srcId="{3CD808DD-E0D8-42ED-A3F1-CE0EA7632673}" destId="{806C6783-9143-3545-9406-93DE2CF20FF3}" srcOrd="0" destOrd="0" presId="urn:microsoft.com/office/officeart/2005/8/layout/default"/>
    <dgm:cxn modelId="{44CC7A30-F969-46B7-B619-196E9635C697}" srcId="{5DBE4882-D7FD-457D-BAD5-DAB2D920F0AF}" destId="{BB287ACE-B525-4C67-A540-24757D19933A}" srcOrd="1" destOrd="0" parTransId="{A1DA7ADF-E72C-4FB9-BF52-AAC83C662DE9}" sibTransId="{7312C5D1-F583-4F99-9743-0190318D3557}"/>
    <dgm:cxn modelId="{C19034D1-4619-4B42-A360-8A32CDE0859D}" type="presOf" srcId="{BB287ACE-B525-4C67-A540-24757D19933A}" destId="{AA93B183-CD3B-CD41-8152-9B11030BEF1E}" srcOrd="0" destOrd="0" presId="urn:microsoft.com/office/officeart/2005/8/layout/default"/>
    <dgm:cxn modelId="{78F9361C-858D-4DA4-84F5-484106A8404A}" type="presOf" srcId="{4CD121A3-1F56-45C8-B955-5687623386CB}" destId="{55415F38-5DF7-C544-8331-D62425B82A45}" srcOrd="0" destOrd="0" presId="urn:microsoft.com/office/officeart/2005/8/layout/default"/>
    <dgm:cxn modelId="{EDA2DE3F-5CFD-4511-8CAA-20ACECFEE641}" type="presParOf" srcId="{DA877878-EF2C-7E4E-A028-8D7C56DAD624}" destId="{0A93FE08-442C-984B-8D01-366B56F6A9E7}" srcOrd="0" destOrd="0" presId="urn:microsoft.com/office/officeart/2005/8/layout/default"/>
    <dgm:cxn modelId="{8EAC0A52-DF99-40AC-ACE3-55B5327A72C7}" type="presParOf" srcId="{DA877878-EF2C-7E4E-A028-8D7C56DAD624}" destId="{39535F19-75EC-A542-AD31-5B8ECAEBA045}" srcOrd="1" destOrd="0" presId="urn:microsoft.com/office/officeart/2005/8/layout/default"/>
    <dgm:cxn modelId="{D872818E-1D3C-414A-9B27-EF2B612520F3}" type="presParOf" srcId="{DA877878-EF2C-7E4E-A028-8D7C56DAD624}" destId="{AA93B183-CD3B-CD41-8152-9B11030BEF1E}" srcOrd="2" destOrd="0" presId="urn:microsoft.com/office/officeart/2005/8/layout/default"/>
    <dgm:cxn modelId="{2E150425-FB96-40EF-AED3-3020255AFEFF}" type="presParOf" srcId="{DA877878-EF2C-7E4E-A028-8D7C56DAD624}" destId="{3EDAEDB4-EDC0-A643-9D07-846CDEABF148}" srcOrd="3" destOrd="0" presId="urn:microsoft.com/office/officeart/2005/8/layout/default"/>
    <dgm:cxn modelId="{A5D488B8-2525-4E6C-94BC-8A983E53B341}" type="presParOf" srcId="{DA877878-EF2C-7E4E-A028-8D7C56DAD624}" destId="{806C6783-9143-3545-9406-93DE2CF20FF3}" srcOrd="4" destOrd="0" presId="urn:microsoft.com/office/officeart/2005/8/layout/default"/>
    <dgm:cxn modelId="{7C90F026-E92E-471D-890C-4070AA443E74}" type="presParOf" srcId="{DA877878-EF2C-7E4E-A028-8D7C56DAD624}" destId="{AEFA0292-46CA-1A4E-A7BA-DFF6E451A830}" srcOrd="5" destOrd="0" presId="urn:microsoft.com/office/officeart/2005/8/layout/default"/>
    <dgm:cxn modelId="{152992CC-1290-4C54-9352-98638FEC94E5}" type="presParOf" srcId="{DA877878-EF2C-7E4E-A028-8D7C56DAD624}" destId="{55415F38-5DF7-C544-8331-D62425B82A4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F7CF15-A609-41B7-A528-5633C25A97ED}" type="doc">
      <dgm:prSet loTypeId="urn:microsoft.com/office/officeart/2005/8/layout/hierarchy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0CE6B6-58CA-4ABD-989E-07DA4E45C7AF}">
      <dgm:prSet/>
      <dgm:spPr/>
      <dgm:t>
        <a:bodyPr/>
        <a:lstStyle/>
        <a:p>
          <a:r>
            <a:rPr kumimoji="1" lang="zh-CN" dirty="0">
              <a:latin typeface="微軟正黑體" panose="020B0604030504040204" pitchFamily="34" charset="-120"/>
              <a:ea typeface="微軟正黑體" panose="020B0604030504040204" pitchFamily="34" charset="-120"/>
            </a:rPr>
            <a:t>分心</a:t>
          </a:r>
          <a:r>
            <a:rPr kumimoji="1" 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vs.</a:t>
          </a:r>
          <a:r>
            <a:rPr kumimoji="1" lang="zh-CN" dirty="0">
              <a:latin typeface="微軟正黑體" panose="020B0604030504040204" pitchFamily="34" charset="-120"/>
              <a:ea typeface="微軟正黑體" panose="020B0604030504040204" pitchFamily="34" charset="-120"/>
            </a:rPr>
            <a:t>專心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B56639-8F5F-46BE-8E02-D9C34FFF9306}" type="parTrans" cxnId="{4B94E292-79E3-45AF-BFD6-CFDC2BBF57ED}">
      <dgm:prSet/>
      <dgm:spPr/>
      <dgm:t>
        <a:bodyPr/>
        <a:lstStyle/>
        <a:p>
          <a:endParaRPr lang="en-US"/>
        </a:p>
      </dgm:t>
    </dgm:pt>
    <dgm:pt modelId="{BD87FC9D-A067-4DB6-AEEF-1BEE635FA369}" type="sibTrans" cxnId="{4B94E292-79E3-45AF-BFD6-CFDC2BBF57ED}">
      <dgm:prSet/>
      <dgm:spPr/>
      <dgm:t>
        <a:bodyPr/>
        <a:lstStyle/>
        <a:p>
          <a:endParaRPr lang="en-US"/>
        </a:p>
      </dgm:t>
    </dgm:pt>
    <dgm:pt modelId="{BBB0A7A9-213B-4E83-A9D3-D854AA75C47B}">
      <dgm:prSet/>
      <dgm:spPr/>
      <dgm:t>
        <a:bodyPr/>
        <a:lstStyle/>
        <a:p>
          <a:r>
            <a:rPr kumimoji="1" lang="zh-CN" dirty="0">
              <a:latin typeface="微軟正黑體" panose="020B0604030504040204" pitchFamily="34" charset="-120"/>
              <a:ea typeface="微軟正黑體" panose="020B0604030504040204" pitchFamily="34" charset="-120"/>
            </a:rPr>
            <a:t>藉口</a:t>
          </a:r>
          <a:r>
            <a:rPr kumimoji="1" 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vs.</a:t>
          </a:r>
          <a:r>
            <a:rPr kumimoji="1" lang="zh-CN" dirty="0">
              <a:latin typeface="微軟正黑體" panose="020B0604030504040204" pitchFamily="34" charset="-120"/>
              <a:ea typeface="微軟正黑體" panose="020B0604030504040204" pitchFamily="34" charset="-120"/>
            </a:rPr>
            <a:t>方法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3311EE-8961-48A2-AA34-8E1ABA9209CE}" type="parTrans" cxnId="{10DF49F5-0F78-4860-BAFD-D9F17AFE90D6}">
      <dgm:prSet/>
      <dgm:spPr/>
      <dgm:t>
        <a:bodyPr/>
        <a:lstStyle/>
        <a:p>
          <a:endParaRPr lang="en-US"/>
        </a:p>
      </dgm:t>
    </dgm:pt>
    <dgm:pt modelId="{6EE8B956-AD7D-46C9-92B8-D8B9FFC7E804}" type="sibTrans" cxnId="{10DF49F5-0F78-4860-BAFD-D9F17AFE90D6}">
      <dgm:prSet/>
      <dgm:spPr/>
      <dgm:t>
        <a:bodyPr/>
        <a:lstStyle/>
        <a:p>
          <a:endParaRPr lang="en-US"/>
        </a:p>
      </dgm:t>
    </dgm:pt>
    <dgm:pt modelId="{62F932C6-025A-4A21-B281-586D691EF8F3}">
      <dgm:prSet/>
      <dgm:spPr/>
      <dgm:t>
        <a:bodyPr/>
        <a:lstStyle/>
        <a:p>
          <a:r>
            <a:rPr kumimoji="1" lang="zh-CN" dirty="0">
              <a:latin typeface="微軟正黑體" panose="020B0604030504040204" pitchFamily="34" charset="-120"/>
              <a:ea typeface="微軟正黑體" panose="020B0604030504040204" pitchFamily="34" charset="-120"/>
            </a:rPr>
            <a:t>試試</a:t>
          </a:r>
          <a:r>
            <a:rPr kumimoji="1" lang="zh-CN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看</a:t>
          </a:r>
          <a:r>
            <a:rPr kumimoji="1" lang="en-US" altLang="zh-CN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kumimoji="1" 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vs</a:t>
          </a:r>
          <a:r>
            <a:rPr kumimoji="1" 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</a:p>
        <a:p>
          <a:r>
            <a:rPr kumimoji="1" lang="zh-CN" dirty="0">
              <a:latin typeface="微軟正黑體" panose="020B0604030504040204" pitchFamily="34" charset="-120"/>
              <a:ea typeface="微軟正黑體" panose="020B0604030504040204" pitchFamily="34" charset="-120"/>
            </a:rPr>
            <a:t>非成不可的決心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8F3C54-FF49-400F-BDD3-06B387264851}" type="parTrans" cxnId="{90AC52CF-1209-4815-BFC8-4F3FE2F52841}">
      <dgm:prSet/>
      <dgm:spPr/>
      <dgm:t>
        <a:bodyPr/>
        <a:lstStyle/>
        <a:p>
          <a:endParaRPr lang="en-US"/>
        </a:p>
      </dgm:t>
    </dgm:pt>
    <dgm:pt modelId="{EF703320-3C49-498D-BDC9-AE046BDD9A06}" type="sibTrans" cxnId="{90AC52CF-1209-4815-BFC8-4F3FE2F52841}">
      <dgm:prSet/>
      <dgm:spPr/>
      <dgm:t>
        <a:bodyPr/>
        <a:lstStyle/>
        <a:p>
          <a:endParaRPr lang="en-US"/>
        </a:p>
      </dgm:t>
    </dgm:pt>
    <dgm:pt modelId="{C7A522D4-BDE1-6043-AF1B-F33B33CBAA02}" type="pres">
      <dgm:prSet presAssocID="{ADF7CF15-A609-41B7-A528-5633C25A97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51A7003-25C6-2E4C-A4C7-B32D7478A215}" type="pres">
      <dgm:prSet presAssocID="{7B0CE6B6-58CA-4ABD-989E-07DA4E45C7AF}" presName="hierRoot1" presStyleCnt="0"/>
      <dgm:spPr/>
    </dgm:pt>
    <dgm:pt modelId="{F4AC398D-B3FB-6245-AC6E-31624A542718}" type="pres">
      <dgm:prSet presAssocID="{7B0CE6B6-58CA-4ABD-989E-07DA4E45C7AF}" presName="composite" presStyleCnt="0"/>
      <dgm:spPr/>
    </dgm:pt>
    <dgm:pt modelId="{FBE78A35-D564-A946-A923-9F637609E15F}" type="pres">
      <dgm:prSet presAssocID="{7B0CE6B6-58CA-4ABD-989E-07DA4E45C7AF}" presName="background" presStyleLbl="node0" presStyleIdx="0" presStyleCnt="3"/>
      <dgm:spPr/>
    </dgm:pt>
    <dgm:pt modelId="{21580071-B002-1F43-A3AC-A398DFF48A6F}" type="pres">
      <dgm:prSet presAssocID="{7B0CE6B6-58CA-4ABD-989E-07DA4E45C7AF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B9F795-68BF-D843-852B-407DA3A7DDE4}" type="pres">
      <dgm:prSet presAssocID="{7B0CE6B6-58CA-4ABD-989E-07DA4E45C7AF}" presName="hierChild2" presStyleCnt="0"/>
      <dgm:spPr/>
    </dgm:pt>
    <dgm:pt modelId="{C1663F84-C540-1743-BAAC-8EAE783213EB}" type="pres">
      <dgm:prSet presAssocID="{BBB0A7A9-213B-4E83-A9D3-D854AA75C47B}" presName="hierRoot1" presStyleCnt="0"/>
      <dgm:spPr/>
    </dgm:pt>
    <dgm:pt modelId="{4808CE37-BB71-0B45-BC84-E454240557D4}" type="pres">
      <dgm:prSet presAssocID="{BBB0A7A9-213B-4E83-A9D3-D854AA75C47B}" presName="composite" presStyleCnt="0"/>
      <dgm:spPr/>
    </dgm:pt>
    <dgm:pt modelId="{9C8CDC45-DFC8-6A47-8282-C12388E58CA8}" type="pres">
      <dgm:prSet presAssocID="{BBB0A7A9-213B-4E83-A9D3-D854AA75C47B}" presName="background" presStyleLbl="node0" presStyleIdx="1" presStyleCnt="3"/>
      <dgm:spPr/>
    </dgm:pt>
    <dgm:pt modelId="{B96798E6-8530-7C4A-911D-2F7A1A513C30}" type="pres">
      <dgm:prSet presAssocID="{BBB0A7A9-213B-4E83-A9D3-D854AA75C47B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D5CB9F-3B7E-EA4B-AF17-3E256F0B9E43}" type="pres">
      <dgm:prSet presAssocID="{BBB0A7A9-213B-4E83-A9D3-D854AA75C47B}" presName="hierChild2" presStyleCnt="0"/>
      <dgm:spPr/>
    </dgm:pt>
    <dgm:pt modelId="{68C507EE-76B9-D747-9069-4E30207981C8}" type="pres">
      <dgm:prSet presAssocID="{62F932C6-025A-4A21-B281-586D691EF8F3}" presName="hierRoot1" presStyleCnt="0"/>
      <dgm:spPr/>
    </dgm:pt>
    <dgm:pt modelId="{4CBD0023-55C2-8C43-8C70-A8EAE2760AE2}" type="pres">
      <dgm:prSet presAssocID="{62F932C6-025A-4A21-B281-586D691EF8F3}" presName="composite" presStyleCnt="0"/>
      <dgm:spPr/>
    </dgm:pt>
    <dgm:pt modelId="{3A2EB925-879E-F549-AD71-562FA1CEF06F}" type="pres">
      <dgm:prSet presAssocID="{62F932C6-025A-4A21-B281-586D691EF8F3}" presName="background" presStyleLbl="node0" presStyleIdx="2" presStyleCnt="3"/>
      <dgm:spPr/>
    </dgm:pt>
    <dgm:pt modelId="{171C580A-48F2-4A42-99AE-FE09F780959C}" type="pres">
      <dgm:prSet presAssocID="{62F932C6-025A-4A21-B281-586D691EF8F3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4284C3-7D67-0F4B-B128-4F5087C25118}" type="pres">
      <dgm:prSet presAssocID="{62F932C6-025A-4A21-B281-586D691EF8F3}" presName="hierChild2" presStyleCnt="0"/>
      <dgm:spPr/>
    </dgm:pt>
  </dgm:ptLst>
  <dgm:cxnLst>
    <dgm:cxn modelId="{10DF49F5-0F78-4860-BAFD-D9F17AFE90D6}" srcId="{ADF7CF15-A609-41B7-A528-5633C25A97ED}" destId="{BBB0A7A9-213B-4E83-A9D3-D854AA75C47B}" srcOrd="1" destOrd="0" parTransId="{F83311EE-8961-48A2-AA34-8E1ABA9209CE}" sibTransId="{6EE8B956-AD7D-46C9-92B8-D8B9FFC7E804}"/>
    <dgm:cxn modelId="{90AC52CF-1209-4815-BFC8-4F3FE2F52841}" srcId="{ADF7CF15-A609-41B7-A528-5633C25A97ED}" destId="{62F932C6-025A-4A21-B281-586D691EF8F3}" srcOrd="2" destOrd="0" parTransId="{0D8F3C54-FF49-400F-BDD3-06B387264851}" sibTransId="{EF703320-3C49-498D-BDC9-AE046BDD9A06}"/>
    <dgm:cxn modelId="{25F27C1D-BD68-4A7D-9A7F-E9B1CBF1195E}" type="presOf" srcId="{62F932C6-025A-4A21-B281-586D691EF8F3}" destId="{171C580A-48F2-4A42-99AE-FE09F780959C}" srcOrd="0" destOrd="0" presId="urn:microsoft.com/office/officeart/2005/8/layout/hierarchy1"/>
    <dgm:cxn modelId="{828C447E-675C-4ED9-8859-A2B9F9FD0EA4}" type="presOf" srcId="{ADF7CF15-A609-41B7-A528-5633C25A97ED}" destId="{C7A522D4-BDE1-6043-AF1B-F33B33CBAA02}" srcOrd="0" destOrd="0" presId="urn:microsoft.com/office/officeart/2005/8/layout/hierarchy1"/>
    <dgm:cxn modelId="{4B94E292-79E3-45AF-BFD6-CFDC2BBF57ED}" srcId="{ADF7CF15-A609-41B7-A528-5633C25A97ED}" destId="{7B0CE6B6-58CA-4ABD-989E-07DA4E45C7AF}" srcOrd="0" destOrd="0" parTransId="{1BB56639-8F5F-46BE-8E02-D9C34FFF9306}" sibTransId="{BD87FC9D-A067-4DB6-AEEF-1BEE635FA369}"/>
    <dgm:cxn modelId="{1BC7682D-7A47-499D-84AA-47F9248AB1F0}" type="presOf" srcId="{7B0CE6B6-58CA-4ABD-989E-07DA4E45C7AF}" destId="{21580071-B002-1F43-A3AC-A398DFF48A6F}" srcOrd="0" destOrd="0" presId="urn:microsoft.com/office/officeart/2005/8/layout/hierarchy1"/>
    <dgm:cxn modelId="{4204F60C-0107-4FC7-B0A3-5525A6D9467F}" type="presOf" srcId="{BBB0A7A9-213B-4E83-A9D3-D854AA75C47B}" destId="{B96798E6-8530-7C4A-911D-2F7A1A513C30}" srcOrd="0" destOrd="0" presId="urn:microsoft.com/office/officeart/2005/8/layout/hierarchy1"/>
    <dgm:cxn modelId="{3E09D3E9-FA8D-4A25-9E88-B4D1E9BCFAEA}" type="presParOf" srcId="{C7A522D4-BDE1-6043-AF1B-F33B33CBAA02}" destId="{651A7003-25C6-2E4C-A4C7-B32D7478A215}" srcOrd="0" destOrd="0" presId="urn:microsoft.com/office/officeart/2005/8/layout/hierarchy1"/>
    <dgm:cxn modelId="{B362DA20-A99C-41B6-A344-79FE2AC9F358}" type="presParOf" srcId="{651A7003-25C6-2E4C-A4C7-B32D7478A215}" destId="{F4AC398D-B3FB-6245-AC6E-31624A542718}" srcOrd="0" destOrd="0" presId="urn:microsoft.com/office/officeart/2005/8/layout/hierarchy1"/>
    <dgm:cxn modelId="{66E4C726-F6A8-4EFF-A2B1-C0A933C122A4}" type="presParOf" srcId="{F4AC398D-B3FB-6245-AC6E-31624A542718}" destId="{FBE78A35-D564-A946-A923-9F637609E15F}" srcOrd="0" destOrd="0" presId="urn:microsoft.com/office/officeart/2005/8/layout/hierarchy1"/>
    <dgm:cxn modelId="{2E417A54-15B8-4ADB-97A5-59A2BB259E65}" type="presParOf" srcId="{F4AC398D-B3FB-6245-AC6E-31624A542718}" destId="{21580071-B002-1F43-A3AC-A398DFF48A6F}" srcOrd="1" destOrd="0" presId="urn:microsoft.com/office/officeart/2005/8/layout/hierarchy1"/>
    <dgm:cxn modelId="{75199B82-9166-4714-98E5-9ADDE35B18D9}" type="presParOf" srcId="{651A7003-25C6-2E4C-A4C7-B32D7478A215}" destId="{90B9F795-68BF-D843-852B-407DA3A7DDE4}" srcOrd="1" destOrd="0" presId="urn:microsoft.com/office/officeart/2005/8/layout/hierarchy1"/>
    <dgm:cxn modelId="{E472B95E-09DD-4D29-B351-441DC405519D}" type="presParOf" srcId="{C7A522D4-BDE1-6043-AF1B-F33B33CBAA02}" destId="{C1663F84-C540-1743-BAAC-8EAE783213EB}" srcOrd="1" destOrd="0" presId="urn:microsoft.com/office/officeart/2005/8/layout/hierarchy1"/>
    <dgm:cxn modelId="{06AE7F86-C832-4140-BEF4-EE74143484DC}" type="presParOf" srcId="{C1663F84-C540-1743-BAAC-8EAE783213EB}" destId="{4808CE37-BB71-0B45-BC84-E454240557D4}" srcOrd="0" destOrd="0" presId="urn:microsoft.com/office/officeart/2005/8/layout/hierarchy1"/>
    <dgm:cxn modelId="{BC1B0384-863C-4FCA-8945-04F54BE8B2FA}" type="presParOf" srcId="{4808CE37-BB71-0B45-BC84-E454240557D4}" destId="{9C8CDC45-DFC8-6A47-8282-C12388E58CA8}" srcOrd="0" destOrd="0" presId="urn:microsoft.com/office/officeart/2005/8/layout/hierarchy1"/>
    <dgm:cxn modelId="{11E60ED4-996F-4C18-A14A-B8B3FCCD15A2}" type="presParOf" srcId="{4808CE37-BB71-0B45-BC84-E454240557D4}" destId="{B96798E6-8530-7C4A-911D-2F7A1A513C30}" srcOrd="1" destOrd="0" presId="urn:microsoft.com/office/officeart/2005/8/layout/hierarchy1"/>
    <dgm:cxn modelId="{4F97745D-6CA5-4B2F-9F48-1CE6086487C9}" type="presParOf" srcId="{C1663F84-C540-1743-BAAC-8EAE783213EB}" destId="{93D5CB9F-3B7E-EA4B-AF17-3E256F0B9E43}" srcOrd="1" destOrd="0" presId="urn:microsoft.com/office/officeart/2005/8/layout/hierarchy1"/>
    <dgm:cxn modelId="{AD5C83F0-A2AF-4668-AAF2-A000204D8A9D}" type="presParOf" srcId="{C7A522D4-BDE1-6043-AF1B-F33B33CBAA02}" destId="{68C507EE-76B9-D747-9069-4E30207981C8}" srcOrd="2" destOrd="0" presId="urn:microsoft.com/office/officeart/2005/8/layout/hierarchy1"/>
    <dgm:cxn modelId="{4B342374-5298-4B50-B365-CB8AA944403A}" type="presParOf" srcId="{68C507EE-76B9-D747-9069-4E30207981C8}" destId="{4CBD0023-55C2-8C43-8C70-A8EAE2760AE2}" srcOrd="0" destOrd="0" presId="urn:microsoft.com/office/officeart/2005/8/layout/hierarchy1"/>
    <dgm:cxn modelId="{F980D15F-9ECA-414F-8979-6829125C97E4}" type="presParOf" srcId="{4CBD0023-55C2-8C43-8C70-A8EAE2760AE2}" destId="{3A2EB925-879E-F549-AD71-562FA1CEF06F}" srcOrd="0" destOrd="0" presId="urn:microsoft.com/office/officeart/2005/8/layout/hierarchy1"/>
    <dgm:cxn modelId="{4975E8B2-420C-46FA-8C8B-D27AE64A5948}" type="presParOf" srcId="{4CBD0023-55C2-8C43-8C70-A8EAE2760AE2}" destId="{171C580A-48F2-4A42-99AE-FE09F780959C}" srcOrd="1" destOrd="0" presId="urn:microsoft.com/office/officeart/2005/8/layout/hierarchy1"/>
    <dgm:cxn modelId="{12CB08F9-0F53-4F27-80EB-7B7039C6752A}" type="presParOf" srcId="{68C507EE-76B9-D747-9069-4E30207981C8}" destId="{CB4284C3-7D67-0F4B-B128-4F5087C2511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93FE08-442C-984B-8D01-366B56F6A9E7}">
      <dsp:nvSpPr>
        <dsp:cNvPr id="0" name=""/>
        <dsp:cNvSpPr/>
      </dsp:nvSpPr>
      <dsp:spPr>
        <a:xfrm>
          <a:off x="616" y="721948"/>
          <a:ext cx="2403908" cy="144234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購物年金卓越成員</a:t>
          </a:r>
          <a:r>
            <a:rPr kumimoji="1"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SAMM</a:t>
          </a:r>
          <a:r>
            <a:rPr kumimoji="1" 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kumimoji="1" 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季度</a:t>
          </a:r>
          <a:endParaRPr 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16" y="721948"/>
        <a:ext cx="2403908" cy="1442344"/>
      </dsp:txXfrm>
    </dsp:sp>
    <dsp:sp modelId="{AA93B183-CD3B-CD41-8152-9B11030BEF1E}">
      <dsp:nvSpPr>
        <dsp:cNvPr id="0" name=""/>
        <dsp:cNvSpPr/>
      </dsp:nvSpPr>
      <dsp:spPr>
        <a:xfrm>
          <a:off x="2644915" y="721948"/>
          <a:ext cx="2403908" cy="144234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16428"/>
                <a:satOff val="-2085"/>
                <a:lumOff val="88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16428"/>
                <a:satOff val="-2085"/>
                <a:lumOff val="88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16428"/>
                <a:satOff val="-2085"/>
                <a:lumOff val="88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2800" kern="1200" dirty="0" err="1">
              <a:latin typeface="微軟正黑體" panose="020B0604030504040204" pitchFamily="34" charset="-120"/>
              <a:ea typeface="微軟正黑體" panose="020B0604030504040204" pitchFamily="34" charset="-120"/>
            </a:rPr>
            <a:t>卓越超連鎖店主</a:t>
          </a:r>
          <a:r>
            <a:rPr kumimoji="1" 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kumimoji="1" 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kumimoji="1" 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Master UFO/</a:t>
          </a:r>
          <a:r>
            <a:rPr kumimoji="1" 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季度</a:t>
          </a:r>
          <a:endParaRPr 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44915" y="721948"/>
        <a:ext cx="2403908" cy="1442344"/>
      </dsp:txXfrm>
    </dsp:sp>
    <dsp:sp modelId="{806C6783-9143-3545-9406-93DE2CF20FF3}">
      <dsp:nvSpPr>
        <dsp:cNvPr id="0" name=""/>
        <dsp:cNvSpPr/>
      </dsp:nvSpPr>
      <dsp:spPr>
        <a:xfrm>
          <a:off x="616" y="2404684"/>
          <a:ext cx="2403908" cy="144234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32855"/>
                <a:satOff val="-4171"/>
                <a:lumOff val="177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32855"/>
                <a:satOff val="-4171"/>
                <a:lumOff val="177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32855"/>
                <a:satOff val="-4171"/>
                <a:lumOff val="177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挑</a:t>
          </a:r>
          <a:r>
            <a:rPr kumimoji="1" 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戰</a:t>
          </a:r>
          <a:r>
            <a:rPr kumimoji="1"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賽</a:t>
          </a:r>
          <a:r>
            <a:rPr kumimoji="1" 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kumimoji="1" 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半年</a:t>
          </a:r>
          <a:endParaRPr 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16" y="2404684"/>
        <a:ext cx="2403908" cy="1442344"/>
      </dsp:txXfrm>
    </dsp:sp>
    <dsp:sp modelId="{55415F38-5DF7-C544-8331-D62425B82A45}">
      <dsp:nvSpPr>
        <dsp:cNvPr id="0" name=""/>
        <dsp:cNvSpPr/>
      </dsp:nvSpPr>
      <dsp:spPr>
        <a:xfrm>
          <a:off x="2644915" y="2404684"/>
          <a:ext cx="2403908" cy="1442344"/>
        </a:xfrm>
        <a:prstGeom prst="rect">
          <a:avLst/>
        </a:prstGeom>
        <a:gradFill rotWithShape="0">
          <a:gsLst>
            <a:gs pos="14000">
              <a:srgbClr val="CF5369"/>
            </a:gs>
            <a:gs pos="73989">
              <a:srgbClr val="90A1D1"/>
            </a:gs>
            <a:gs pos="63000">
              <a:srgbClr val="95A6D6"/>
            </a:gs>
            <a:gs pos="0">
              <a:srgbClr val="FF0000"/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3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核心目標</a:t>
          </a:r>
          <a:endParaRPr kumimoji="1" lang="en-US" altLang="zh-TW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sz="28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打造</a:t>
          </a:r>
          <a:r>
            <a:rPr kumimoji="1" lang="en-US" sz="28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kumimoji="1" lang="zh-TW" sz="28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顧客</a:t>
          </a:r>
          <a:r>
            <a:rPr kumimoji="1" lang="en-US" sz="28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kumimoji="1" lang="zh-TW" sz="2800" b="1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人強的團隊</a:t>
          </a:r>
          <a:endParaRPr lang="en-US" sz="2800" b="1" kern="1200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44915" y="2404684"/>
        <a:ext cx="2403908" cy="14423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78A35-D564-A946-A923-9F637609E15F}">
      <dsp:nvSpPr>
        <dsp:cNvPr id="0" name=""/>
        <dsp:cNvSpPr/>
      </dsp:nvSpPr>
      <dsp:spPr>
        <a:xfrm>
          <a:off x="0" y="557425"/>
          <a:ext cx="2218134" cy="1408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580071-B002-1F43-A3AC-A398DFF48A6F}">
      <dsp:nvSpPr>
        <dsp:cNvPr id="0" name=""/>
        <dsp:cNvSpPr/>
      </dsp:nvSpPr>
      <dsp:spPr>
        <a:xfrm>
          <a:off x="246459" y="791562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分心</a:t>
          </a:r>
          <a:r>
            <a:rPr kumimoji="1" 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vs.</a:t>
          </a:r>
          <a:r>
            <a:rPr kumimoji="1" lang="zh-CN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專心</a:t>
          </a:r>
          <a:endParaRPr 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7713" y="832816"/>
        <a:ext cx="2135626" cy="1326007"/>
      </dsp:txXfrm>
    </dsp:sp>
    <dsp:sp modelId="{9C8CDC45-DFC8-6A47-8282-C12388E58CA8}">
      <dsp:nvSpPr>
        <dsp:cNvPr id="0" name=""/>
        <dsp:cNvSpPr/>
      </dsp:nvSpPr>
      <dsp:spPr>
        <a:xfrm>
          <a:off x="2711053" y="557425"/>
          <a:ext cx="2218134" cy="1408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6798E6-8530-7C4A-911D-2F7A1A513C30}">
      <dsp:nvSpPr>
        <dsp:cNvPr id="0" name=""/>
        <dsp:cNvSpPr/>
      </dsp:nvSpPr>
      <dsp:spPr>
        <a:xfrm>
          <a:off x="2957512" y="791562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藉口</a:t>
          </a:r>
          <a:r>
            <a:rPr kumimoji="1" 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vs.</a:t>
          </a:r>
          <a:r>
            <a:rPr kumimoji="1" lang="zh-CN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方法</a:t>
          </a:r>
          <a:endParaRPr 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98766" y="832816"/>
        <a:ext cx="2135626" cy="1326007"/>
      </dsp:txXfrm>
    </dsp:sp>
    <dsp:sp modelId="{3A2EB925-879E-F549-AD71-562FA1CEF06F}">
      <dsp:nvSpPr>
        <dsp:cNvPr id="0" name=""/>
        <dsp:cNvSpPr/>
      </dsp:nvSpPr>
      <dsp:spPr>
        <a:xfrm>
          <a:off x="5422106" y="557425"/>
          <a:ext cx="2218134" cy="1408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1C580A-48F2-4A42-99AE-FE09F780959C}">
      <dsp:nvSpPr>
        <dsp:cNvPr id="0" name=""/>
        <dsp:cNvSpPr/>
      </dsp:nvSpPr>
      <dsp:spPr>
        <a:xfrm>
          <a:off x="5668565" y="791562"/>
          <a:ext cx="2218134" cy="1408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試試</a:t>
          </a:r>
          <a:r>
            <a:rPr kumimoji="1" lang="zh-CN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看</a:t>
          </a:r>
          <a:r>
            <a:rPr kumimoji="1" lang="en-US" altLang="zh-CN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kumimoji="1" lang="en-US" sz="2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vs</a:t>
          </a:r>
          <a:r>
            <a:rPr kumimoji="1" 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.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CN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非成不可的決心</a:t>
          </a:r>
          <a:endParaRPr lang="en-US" sz="2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709819" y="832816"/>
        <a:ext cx="2135626" cy="1326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3EFBC-F89A-4155-B5AA-F6C769AF401E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20B96-0B78-4E12-9740-D96D9F3F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0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E1CA-2D91-094F-AB0E-EE97685FB19C}" type="slidenum">
              <a:rPr kumimoji="1" lang="zh-TW" altLang="en-US" smtClean="0">
                <a:solidFill>
                  <a:prstClr val="black"/>
                </a:solidFill>
              </a:rPr>
              <a:pPr/>
              <a:t>5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9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18445-38C2-41A3-A358-77E2E53FF1F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59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EE1CA-2D91-094F-AB0E-EE97685FB19C}" type="slidenum">
              <a:rPr kumimoji="1" lang="zh-TW" altLang="en-US" smtClean="0">
                <a:solidFill>
                  <a:prstClr val="black"/>
                </a:solidFill>
              </a:rPr>
              <a:pPr/>
              <a:t>9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85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71" indent="0" algn="ctr">
              <a:buNone/>
              <a:defRPr sz="1500"/>
            </a:lvl2pPr>
            <a:lvl3pPr marL="684753" indent="0" algn="ctr">
              <a:buNone/>
              <a:defRPr sz="1400"/>
            </a:lvl3pPr>
            <a:lvl4pPr marL="1027128" indent="0" algn="ctr">
              <a:buNone/>
              <a:defRPr sz="1200"/>
            </a:lvl4pPr>
            <a:lvl5pPr marL="1369504" indent="0" algn="ctr">
              <a:buNone/>
              <a:defRPr sz="1200"/>
            </a:lvl5pPr>
            <a:lvl6pPr marL="1711892" indent="0" algn="ctr">
              <a:buNone/>
              <a:defRPr sz="1200"/>
            </a:lvl6pPr>
            <a:lvl7pPr marL="2054255" indent="0" algn="ctr">
              <a:buNone/>
              <a:defRPr sz="1200"/>
            </a:lvl7pPr>
            <a:lvl8pPr marL="2396621" indent="0" algn="ctr">
              <a:buNone/>
              <a:defRPr sz="1200"/>
            </a:lvl8pPr>
            <a:lvl9pPr marL="273898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921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5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26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6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65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5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38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60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91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00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4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96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31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55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70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5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2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9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4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5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71" indent="0">
              <a:buNone/>
              <a:defRPr sz="1500" b="1"/>
            </a:lvl2pPr>
            <a:lvl3pPr marL="684753" indent="0">
              <a:buNone/>
              <a:defRPr sz="1400" b="1"/>
            </a:lvl3pPr>
            <a:lvl4pPr marL="1027128" indent="0">
              <a:buNone/>
              <a:defRPr sz="1200" b="1"/>
            </a:lvl4pPr>
            <a:lvl5pPr marL="1369504" indent="0">
              <a:buNone/>
              <a:defRPr sz="1200" b="1"/>
            </a:lvl5pPr>
            <a:lvl6pPr marL="1711892" indent="0">
              <a:buNone/>
              <a:defRPr sz="1200" b="1"/>
            </a:lvl6pPr>
            <a:lvl7pPr marL="2054255" indent="0">
              <a:buNone/>
              <a:defRPr sz="1200" b="1"/>
            </a:lvl7pPr>
            <a:lvl8pPr marL="2396621" indent="0">
              <a:buNone/>
              <a:defRPr sz="1200" b="1"/>
            </a:lvl8pPr>
            <a:lvl9pPr marL="273898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71" indent="0">
              <a:buNone/>
              <a:defRPr sz="1500" b="1"/>
            </a:lvl2pPr>
            <a:lvl3pPr marL="684753" indent="0">
              <a:buNone/>
              <a:defRPr sz="1400" b="1"/>
            </a:lvl3pPr>
            <a:lvl4pPr marL="1027128" indent="0">
              <a:buNone/>
              <a:defRPr sz="1200" b="1"/>
            </a:lvl4pPr>
            <a:lvl5pPr marL="1369504" indent="0">
              <a:buNone/>
              <a:defRPr sz="1200" b="1"/>
            </a:lvl5pPr>
            <a:lvl6pPr marL="1711892" indent="0">
              <a:buNone/>
              <a:defRPr sz="1200" b="1"/>
            </a:lvl6pPr>
            <a:lvl7pPr marL="2054255" indent="0">
              <a:buNone/>
              <a:defRPr sz="1200" b="1"/>
            </a:lvl7pPr>
            <a:lvl8pPr marL="2396621" indent="0">
              <a:buNone/>
              <a:defRPr sz="1200" b="1"/>
            </a:lvl8pPr>
            <a:lvl9pPr marL="273898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0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8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4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71" indent="0">
              <a:buNone/>
              <a:defRPr sz="1100"/>
            </a:lvl2pPr>
            <a:lvl3pPr marL="684753" indent="0">
              <a:buNone/>
              <a:defRPr sz="900"/>
            </a:lvl3pPr>
            <a:lvl4pPr marL="1027128" indent="0">
              <a:buNone/>
              <a:defRPr sz="800"/>
            </a:lvl4pPr>
            <a:lvl5pPr marL="1369504" indent="0">
              <a:buNone/>
              <a:defRPr sz="800"/>
            </a:lvl5pPr>
            <a:lvl6pPr marL="1711892" indent="0">
              <a:buNone/>
              <a:defRPr sz="800"/>
            </a:lvl6pPr>
            <a:lvl7pPr marL="2054255" indent="0">
              <a:buNone/>
              <a:defRPr sz="800"/>
            </a:lvl7pPr>
            <a:lvl8pPr marL="2396621" indent="0">
              <a:buNone/>
              <a:defRPr sz="800"/>
            </a:lvl8pPr>
            <a:lvl9pPr marL="273898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8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371" indent="0">
              <a:buNone/>
              <a:defRPr sz="2100"/>
            </a:lvl2pPr>
            <a:lvl3pPr marL="684753" indent="0">
              <a:buNone/>
              <a:defRPr sz="1800"/>
            </a:lvl3pPr>
            <a:lvl4pPr marL="1027128" indent="0">
              <a:buNone/>
              <a:defRPr sz="1500"/>
            </a:lvl4pPr>
            <a:lvl5pPr marL="1369504" indent="0">
              <a:buNone/>
              <a:defRPr sz="1500"/>
            </a:lvl5pPr>
            <a:lvl6pPr marL="1711892" indent="0">
              <a:buNone/>
              <a:defRPr sz="1500"/>
            </a:lvl6pPr>
            <a:lvl7pPr marL="2054255" indent="0">
              <a:buNone/>
              <a:defRPr sz="1500"/>
            </a:lvl7pPr>
            <a:lvl8pPr marL="2396621" indent="0">
              <a:buNone/>
              <a:defRPr sz="1500"/>
            </a:lvl8pPr>
            <a:lvl9pPr marL="273898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71" indent="0">
              <a:buNone/>
              <a:defRPr sz="1100"/>
            </a:lvl2pPr>
            <a:lvl3pPr marL="684753" indent="0">
              <a:buNone/>
              <a:defRPr sz="900"/>
            </a:lvl3pPr>
            <a:lvl4pPr marL="1027128" indent="0">
              <a:buNone/>
              <a:defRPr sz="800"/>
            </a:lvl4pPr>
            <a:lvl5pPr marL="1369504" indent="0">
              <a:buNone/>
              <a:defRPr sz="800"/>
            </a:lvl5pPr>
            <a:lvl6pPr marL="1711892" indent="0">
              <a:buNone/>
              <a:defRPr sz="800"/>
            </a:lvl6pPr>
            <a:lvl7pPr marL="2054255" indent="0">
              <a:buNone/>
              <a:defRPr sz="800"/>
            </a:lvl7pPr>
            <a:lvl8pPr marL="2396621" indent="0">
              <a:buNone/>
              <a:defRPr sz="800"/>
            </a:lvl8pPr>
            <a:lvl9pPr marL="273898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9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80" tIns="34256" rIns="68480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80" tIns="34256" rIns="68480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80" tIns="34256" rIns="68480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80" tIns="34256" rIns="68480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80" tIns="34256" rIns="68480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4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92" indent="-171192" algn="l" defTabSz="68475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78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47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10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676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061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39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814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97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1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53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28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04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92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55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21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87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2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3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749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3" y="4001839"/>
            <a:ext cx="1057520" cy="105752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343371" y="1278886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6" tIns="34289" rIns="68576" bIns="34289">
            <a:spAutoFit/>
          </a:bodyPr>
          <a:lstStyle/>
          <a:p>
            <a:pPr algn="ctr" defTabSz="685749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Stella Huang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063" y="1973904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6" tIns="34289" rIns="68576" bIns="34289">
            <a:spAutoFit/>
          </a:bodyPr>
          <a:lstStyle/>
          <a:p>
            <a:pPr algn="ctr" defTabSz="685749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執行高級顧問經理級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749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Executive Director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635896" y="3099289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6" tIns="34289" rIns="68576" bIns="34289">
            <a:spAutoFit/>
          </a:bodyPr>
          <a:lstStyle/>
          <a:p>
            <a:pPr algn="ctr" defTabSz="685749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zh-TW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HK$191,600</a:t>
            </a:r>
          </a:p>
          <a:p>
            <a:pPr algn="ctr" defTabSz="685749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HK$191,600 in 4 Commission weeks</a:t>
            </a:r>
          </a:p>
        </p:txBody>
      </p:sp>
      <p:pic>
        <p:nvPicPr>
          <p:cNvPr id="11" name="圖片 5">
            <a:extLst>
              <a:ext uri="{FF2B5EF4-FFF2-40B4-BE49-F238E27FC236}">
                <a16:creationId xmlns="" xmlns:a16="http://schemas.microsoft.com/office/drawing/2014/main" id="{F6A2F401-F3E8-2542-85AE-E30F63978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77" t="10206" r="21251" b="18569"/>
          <a:stretch/>
        </p:blipFill>
        <p:spPr>
          <a:xfrm>
            <a:off x="930570" y="1279183"/>
            <a:ext cx="2362411" cy="2886503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130633" y="117325"/>
            <a:ext cx="8833757" cy="48474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 defTabSz="685749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夢想規劃與目標設定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633" y="602074"/>
            <a:ext cx="8833757" cy="392415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algn="ctr" defTabSz="685749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Dreams and Goal Setting</a:t>
            </a:r>
          </a:p>
        </p:txBody>
      </p:sp>
    </p:spTree>
    <p:extLst>
      <p:ext uri="{BB962C8B-B14F-4D97-AF65-F5344CB8AC3E}">
        <p14:creationId xmlns:p14="http://schemas.microsoft.com/office/powerpoint/2010/main" val="17904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64786"/>
            <a:ext cx="7886700" cy="994172"/>
          </a:xfrm>
        </p:spPr>
        <p:txBody>
          <a:bodyPr/>
          <a:lstStyle/>
          <a:p>
            <a:pPr algn="ctr"/>
            <a:r>
              <a:rPr kumimoji="1"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SMART </a:t>
            </a:r>
            <a:r>
              <a:rPr kumimoji="1" lang="zh-CN" altLang="en-US" sz="4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  <a:r>
              <a:rPr kumimoji="1" lang="zh-TW" altLang="en-US" sz="4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r>
              <a:rPr kumimoji="1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5875612"/>
              </p:ext>
            </p:extLst>
          </p:nvPr>
        </p:nvGraphicFramePr>
        <p:xfrm>
          <a:off x="1002326" y="432583"/>
          <a:ext cx="7462020" cy="45284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40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22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970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186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40898">
                <a:tc gridSpan="4">
                  <a:txBody>
                    <a:bodyPr/>
                    <a:lstStyle/>
                    <a:p>
                      <a:r>
                        <a:rPr lang="zh-TW" altLang="en-US" sz="3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從一個感受＆想法開始，勿忘初衷！</a:t>
                      </a:r>
                      <a:r>
                        <a:rPr lang="en-US" altLang="zh-TW" sz="30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  <a:p>
                      <a:r>
                        <a:rPr lang="en-US" altLang="zh-TW" sz="27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EX.</a:t>
                      </a:r>
                      <a:r>
                        <a:rPr lang="zh-Hant" altLang="en-US" sz="27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2700" dirty="0">
                          <a:solidFill>
                            <a:schemeClr val="accent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離開現有的工作，買回自己的自</a:t>
                      </a:r>
                      <a:r>
                        <a:rPr lang="zh-CN" altLang="en-US" sz="2700" dirty="0">
                          <a:solidFill>
                            <a:schemeClr val="accent4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由</a:t>
                      </a:r>
                      <a:endParaRPr lang="en-US" altLang="zh-TW" sz="3300" dirty="0">
                        <a:solidFill>
                          <a:schemeClr val="accent4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7130"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SPECIFIC 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精準的</a:t>
                      </a:r>
                      <a:endParaRPr lang="en-US" altLang="zh-TW" sz="1500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</a:t>
                      </a: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專業經理級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7130"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MEASURABLE</a:t>
                      </a:r>
                    </a:p>
                    <a:p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可衡量</a:t>
                      </a:r>
                      <a:r>
                        <a:rPr lang="zh-CN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</a:t>
                      </a: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完成點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數字化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</a:t>
                      </a:r>
                      <a:r>
                        <a:rPr lang="en-US" altLang="zh-TW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34500/4</a:t>
                      </a: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8057"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ATTAINABLE</a:t>
                      </a:r>
                    </a:p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Action-oriented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行動導向</a:t>
                      </a:r>
                      <a:endParaRPr lang="en-US" altLang="zh-TW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21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切割成小行動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8057"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RELEVENT</a:t>
                      </a:r>
                    </a:p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Result-oriented</a:t>
                      </a:r>
                    </a:p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Resource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考慮現實因素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成果導向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5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資源整合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實際可行的每日</a:t>
                      </a:r>
                      <a:r>
                        <a:rPr lang="en-US" altLang="zh-TW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r>
                        <a:rPr lang="en-US" altLang="zh-TW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季行</a:t>
                      </a:r>
                      <a:r>
                        <a:rPr lang="zh-TW" altLang="en-US" sz="15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動計劃</a:t>
                      </a: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達成</a:t>
                      </a: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SAMM</a:t>
                      </a: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MUFO</a:t>
                      </a:r>
                      <a:r>
                        <a:rPr lang="zh-Hant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&amp;</a:t>
                      </a:r>
                      <a:r>
                        <a:rPr lang="zh-Hant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挑</a:t>
                      </a: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戰賽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500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配合團隊及公司的培訓系統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7130"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TIMELY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截止期限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2019.5</a:t>
                      </a:r>
                    </a:p>
                    <a:p>
                      <a:r>
                        <a:rPr lang="zh-CN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美安香港大會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57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9616" y="168337"/>
            <a:ext cx="8515350" cy="994172"/>
          </a:xfrm>
        </p:spPr>
        <p:txBody>
          <a:bodyPr>
            <a:normAutofit/>
          </a:bodyPr>
          <a:lstStyle/>
          <a:p>
            <a:r>
              <a:rPr kumimoji="1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專注</a:t>
            </a:r>
            <a:r>
              <a:rPr kumimoji="1"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可達成目標</a:t>
            </a:r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的每日</a:t>
            </a: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</a:t>
            </a:r>
            <a:r>
              <a:rPr kumimoji="1" lang="zh-CN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週</a:t>
            </a:r>
            <a:r>
              <a:rPr kumimoji="1"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行動</a:t>
            </a:r>
            <a:r>
              <a:rPr kumimoji="1" lang="zh-Hant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</a:t>
            </a:r>
            <a:r>
              <a:rPr kumimoji="1" lang="en-US" altLang="zh-Hant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(</a:t>
            </a:r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起步指南</a:t>
            </a: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)</a:t>
            </a:r>
            <a:endParaRPr kumimoji="1"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886227"/>
              </p:ext>
            </p:extLst>
          </p:nvPr>
        </p:nvGraphicFramePr>
        <p:xfrm>
          <a:off x="545844" y="1015511"/>
          <a:ext cx="8409125" cy="3932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9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0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307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393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37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9324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6441">
                <a:tc>
                  <a:txBody>
                    <a:bodyPr/>
                    <a:lstStyle/>
                    <a:p>
                      <a:pPr algn="ctr"/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季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培訓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錄音檔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閱讀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小組</a:t>
                      </a: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CR</a:t>
                      </a:r>
                      <a:b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CWS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B5</a:t>
                      </a:r>
                    </a:p>
                    <a:p>
                      <a:r>
                        <a:rPr lang="zh-TW" altLang="en-US" sz="15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主修課程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LS/ECCT</a:t>
                      </a:r>
                    </a:p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1~3</a:t>
                      </a: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本書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兩次大會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零售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認真自用分享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關心朋友</a:t>
                      </a: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</a:t>
                      </a:r>
                      <a:r>
                        <a:rPr lang="zh-CN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125BV+50IBV</a:t>
                      </a: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跟進顧客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500BV+200IBV</a:t>
                      </a: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客戶關係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購物年金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UFO</a:t>
                      </a: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挑戰獎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購物年金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</a:t>
                      </a: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品專題會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9307"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招募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3/1/2</a:t>
                      </a:r>
                      <a:b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10/3/2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UBP/2 to</a:t>
                      </a:r>
                      <a:r>
                        <a:rPr lang="en-US" altLang="zh-TW" sz="15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</a:t>
                      </a:r>
                    </a:p>
                    <a:p>
                      <a:r>
                        <a:rPr lang="zh-TW" altLang="en-US" sz="15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跟進會議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推薦</a:t>
                      </a: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跟進課程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UFO</a:t>
                      </a: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挑戰獎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9307"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時間投資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30min </a:t>
                      </a:r>
                    </a:p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吃飯時間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2~3</a:t>
                      </a: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晚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週末</a:t>
                      </a: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6~9hrs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Hant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個週末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9307"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財務投資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徹底轉換消費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交通費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票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票</a:t>
                      </a:r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工具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6~20</a:t>
                      </a:r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張票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9307"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其他支援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夢想版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CN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目標宣言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跟推薦人回報討論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零售利潤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佣金＋零售</a:t>
                      </a:r>
                      <a:endParaRPr lang="en-US" altLang="zh-TW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CN" altLang="en-US" sz="15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現金</a:t>
                      </a:r>
                      <a:r>
                        <a:rPr lang="zh-CN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</a:t>
                      </a: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贈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65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5724071-AC7B-4A67-934B-CD7F907458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-3429"/>
            <a:ext cx="9144000" cy="13919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42681F0-9683-0143-9E43-7CEB97940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阻礙，是給有夢想的人跨越的</a:t>
            </a: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="" xmlns:a16="http://schemas.microsoft.com/office/drawing/2014/main" id="{082A0F27-10D9-4773-A881-9AC4125FDD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951551"/>
              </p:ext>
            </p:extLst>
          </p:nvPr>
        </p:nvGraphicFramePr>
        <p:xfrm>
          <a:off x="628650" y="1875221"/>
          <a:ext cx="7886700" cy="2757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967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4">
            <a:extLst>
              <a:ext uri="{FF2B5EF4-FFF2-40B4-BE49-F238E27FC236}">
                <a16:creationId xmlns="" xmlns:a16="http://schemas.microsoft.com/office/drawing/2014/main" id="{FA502777-2296-FD4B-844E-22DD410D01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/>
          </a:blip>
          <a:srcRect b="14148"/>
          <a:stretch/>
        </p:blipFill>
        <p:spPr>
          <a:xfrm>
            <a:off x="-5" y="-6"/>
            <a:ext cx="9144000" cy="5141969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86B8807B-7828-4E42-86D6-939A5397D8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43833" y="-1541"/>
            <a:ext cx="3500169" cy="2611232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77" tIns="34289" rIns="68577" bIns="34289" rtlCol="0" anchor="ctr">
            <a:noAutofit/>
          </a:bodyPr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648F5915-2CE1-4F74-88C5-D4366893D2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53555" y="2938538"/>
            <a:ext cx="2690447" cy="2204961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1FE5CB01-7D33-DC40-A0D0-652300831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0" r="13611" b="2"/>
          <a:stretch/>
        </p:blipFill>
        <p:spPr>
          <a:xfrm>
            <a:off x="5767374" y="-1541"/>
            <a:ext cx="3376630" cy="2487693"/>
          </a:xfrm>
          <a:custGeom>
            <a:avLst/>
            <a:gdLst>
              <a:gd name="connsiteX0" fmla="*/ 154695 w 4502173"/>
              <a:gd name="connsiteY0" fmla="*/ 0 h 3316924"/>
              <a:gd name="connsiteX1" fmla="*/ 4502173 w 4502173"/>
              <a:gd name="connsiteY1" fmla="*/ 0 h 3316924"/>
              <a:gd name="connsiteX2" fmla="*/ 4502173 w 4502173"/>
              <a:gd name="connsiteY2" fmla="*/ 2237639 h 3316924"/>
              <a:gd name="connsiteX3" fmla="*/ 4365663 w 4502173"/>
              <a:gd name="connsiteY3" fmla="*/ 2420191 h 3316924"/>
              <a:gd name="connsiteX4" fmla="*/ 2464181 w 4502173"/>
              <a:gd name="connsiteY4" fmla="*/ 3316924 h 3316924"/>
              <a:gd name="connsiteX5" fmla="*/ 0 w 4502173"/>
              <a:gd name="connsiteY5" fmla="*/ 852743 h 3316924"/>
              <a:gd name="connsiteX6" fmla="*/ 110786 w 4502173"/>
              <a:gd name="connsiteY6" fmla="*/ 119971 h 3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pic>
        <p:nvPicPr>
          <p:cNvPr id="9" name="圖片 8">
            <a:extLst>
              <a:ext uri="{FF2B5EF4-FFF2-40B4-BE49-F238E27FC236}">
                <a16:creationId xmlns="" xmlns:a16="http://schemas.microsoft.com/office/drawing/2014/main" id="{5D7D709E-8DBA-E647-A1B1-7CEF495DD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6" r="2946" b="1"/>
          <a:stretch/>
        </p:blipFill>
        <p:spPr>
          <a:xfrm>
            <a:off x="6576628" y="3061612"/>
            <a:ext cx="2567381" cy="2081894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5753530-BCB4-3F41-BB40-C297AC92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5" y="1047217"/>
            <a:ext cx="4790327" cy="1438935"/>
          </a:xfrm>
        </p:spPr>
        <p:txBody>
          <a:bodyPr>
            <a:normAutofit/>
          </a:bodyPr>
          <a:lstStyle/>
          <a:p>
            <a:r>
              <a:rPr kumimoji="1" lang="zh-CN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匱乏帶來專注</a:t>
            </a:r>
            <a:r>
              <a:rPr kumimoji="1" lang="en-US" altLang="zh-CN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CN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CN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行動帶來成功</a:t>
            </a:r>
            <a:endParaRPr kumimoji="1"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Content Placeholder 13">
            <a:extLst>
              <a:ext uri="{FF2B5EF4-FFF2-40B4-BE49-F238E27FC236}">
                <a16:creationId xmlns="" xmlns:a16="http://schemas.microsoft.com/office/drawing/2014/main" id="{296BC0CC-C99D-4B4E-8003-1F2A7629E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59" y="2153987"/>
            <a:ext cx="4786993" cy="238626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CN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你的夢想、家人和未來</a:t>
            </a:r>
            <a:endParaRPr lang="en-US" altLang="zh-CN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CN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值得所有的努力和付出</a:t>
            </a:r>
            <a:endParaRPr 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8115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141260" y="2744298"/>
              <a:ext cx="8048979" cy="738635"/>
            </a:xfrm>
            <a:prstGeom prst="rect">
              <a:avLst/>
            </a:prstGeom>
            <a:noFill/>
          </p:spPr>
          <p:txBody>
            <a:bodyPr wrap="square" lIns="121899" tIns="60949" rIns="121899" bIns="60949">
              <a:spAutoFit/>
            </a:bodyPr>
            <a:lstStyle/>
            <a:p>
              <a:pPr defTabSz="457058">
                <a:defRPr/>
              </a:pPr>
              <a:r>
                <a:rPr lang="en-US" sz="2800" spc="18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facebook.com/</a:t>
              </a:r>
              <a:r>
                <a:rPr lang="en-US" sz="2800" spc="180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stellahuang</a:t>
              </a:r>
              <a:endPara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471" y="2646694"/>
              <a:ext cx="1054675" cy="955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779671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7058"/>
              <a:r>
                <a:rPr lang="zh-TW" altLang="en-US" sz="3000" b="1" spc="3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歡迎在社交媒體上關注</a:t>
              </a:r>
              <a:r>
                <a:rPr lang="zh-TW" altLang="en-US" sz="3000" b="1" spc="300" dirty="0">
                  <a:solidFill>
                    <a:srgbClr val="07C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我</a:t>
              </a:r>
              <a:endParaRPr lang="en-US" sz="3000" b="1" spc="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2011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F6A2F401-F3E8-2542-85AE-E30F63978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7" r="11533" b="7549"/>
          <a:stretch/>
        </p:blipFill>
        <p:spPr>
          <a:xfrm>
            <a:off x="5057776" y="7"/>
            <a:ext cx="3257550" cy="4543418"/>
          </a:xfrm>
          <a:prstGeom prst="rect">
            <a:avLst/>
          </a:prstGeom>
          <a:effectLst/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3E804AD-B438-7049-BB1C-FA6805118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27" y="93385"/>
            <a:ext cx="3845273" cy="1257452"/>
          </a:xfrm>
        </p:spPr>
        <p:txBody>
          <a:bodyPr>
            <a:normAutofit/>
          </a:bodyPr>
          <a:lstStyle/>
          <a:p>
            <a:r>
              <a:rPr kumimoji="1" lang="zh-TW" altLang="en-US" sz="3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黃思頻</a:t>
            </a:r>
            <a:r>
              <a:rPr kumimoji="1" lang="en-US" altLang="zh-TW" sz="3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kumimoji="1" lang="en-US" altLang="zh-TW" sz="3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en-US" altLang="zh-TW" sz="3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Stella Huang</a:t>
            </a:r>
            <a:endParaRPr kumimoji="1" lang="zh-TW" altLang="en-US" sz="3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="" xmlns:a16="http://schemas.microsoft.com/office/drawing/2014/main" id="{4A0E3823-72A3-DA47-8AC1-FADE3E9FB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24" y="1211284"/>
            <a:ext cx="3955176" cy="3673724"/>
          </a:xfrm>
          <a:prstGeom prst="rect">
            <a:avLst/>
          </a:prstGeo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05730" indent="-205730">
              <a:buNone/>
              <a:defRPr/>
            </a:pP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執行高級顧問經理級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</a:t>
            </a:r>
            <a:r>
              <a:rPr lang="zh-Hant" altLang="en-US" sz="1800" b="1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 </a:t>
            </a:r>
            <a:endParaRPr lang="en-US" altLang="zh-Hant" sz="1800" b="1" i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205730" indent="-205730">
              <a:buNone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EXECUTIVE DIRECTOR </a:t>
            </a:r>
          </a:p>
          <a:p>
            <a:pPr marL="205730" indent="-205730">
              <a:buNone/>
              <a:defRPr/>
            </a:pPr>
            <a:r>
              <a:rPr lang="en-US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HK$191,600/4 </a:t>
            </a: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  <a:endParaRPr lang="en-US" altLang="zh-TW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205730" indent="-205730">
              <a:buNone/>
              <a:defRPr/>
            </a:pPr>
            <a:r>
              <a:rPr lang="en-US" altLang="zh-TW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Gold Master UFO</a:t>
            </a:r>
            <a:r>
              <a:rPr lang="zh-TW" altLang="en-US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超連鎖店主</a:t>
            </a:r>
            <a:endParaRPr lang="en-US" altLang="zh-TW" sz="1800" b="1" dirty="0">
              <a:solidFill>
                <a:schemeClr val="bg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205730" indent="-205730">
              <a:buNone/>
              <a:defRPr/>
            </a:pPr>
            <a:r>
              <a:rPr lang="en-US" altLang="zh-TW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SAMM All Star</a:t>
            </a:r>
          </a:p>
          <a:p>
            <a:pPr marL="205730" indent="-205730">
              <a:buNone/>
              <a:defRPr/>
            </a:pPr>
            <a:r>
              <a:rPr lang="zh-TW" altLang="en-US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主席</a:t>
            </a:r>
            <a:r>
              <a:rPr lang="en-US" altLang="zh-TW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</a:t>
            </a:r>
            <a:r>
              <a:rPr lang="zh-TW" altLang="en-US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網路中心</a:t>
            </a:r>
            <a:r>
              <a:rPr lang="en-US" altLang="zh-TW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/</a:t>
            </a:r>
            <a:r>
              <a:rPr lang="zh-TW" altLang="en-US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全新生活</a:t>
            </a:r>
            <a:r>
              <a:rPr lang="en-US" altLang="zh-TW" sz="1800" b="1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(TLS)</a:t>
            </a:r>
            <a:r>
              <a:rPr lang="zh-TW" altLang="en-US" sz="1800" b="1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挑</a:t>
            </a:r>
            <a:r>
              <a:rPr lang="zh-TW" altLang="en-US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戰獎</a:t>
            </a:r>
            <a:endParaRPr lang="en-US" altLang="zh-TW" sz="1800" b="1" dirty="0">
              <a:solidFill>
                <a:schemeClr val="bg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205730" indent="-205730">
              <a:buNone/>
              <a:defRPr/>
            </a:pPr>
            <a:r>
              <a:rPr lang="en-US" altLang="zh-TW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2013</a:t>
            </a:r>
            <a:r>
              <a:rPr lang="zh-TW" altLang="en-US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年度最佳授證輔導員</a:t>
            </a:r>
            <a:endParaRPr lang="en-US" altLang="zh-TW" sz="1800" b="1" dirty="0">
              <a:solidFill>
                <a:schemeClr val="bg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205730" indent="-205730">
              <a:buNone/>
              <a:defRPr/>
            </a:pPr>
            <a:r>
              <a:rPr lang="zh-TW" altLang="en-US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台灣領導人協會成員</a:t>
            </a:r>
            <a:endParaRPr lang="en-US" altLang="zh-TW" sz="1800" b="1" dirty="0">
              <a:solidFill>
                <a:schemeClr val="bg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205730" indent="-205730">
              <a:buNone/>
              <a:defRPr/>
            </a:pPr>
            <a:r>
              <a:rPr lang="zh-TW" altLang="en-US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諮詢評議委員會成員</a:t>
            </a:r>
            <a:endParaRPr lang="en-US" altLang="zh-TW" sz="1800" b="1" dirty="0">
              <a:solidFill>
                <a:schemeClr val="bg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205730" indent="-205730">
              <a:buNone/>
              <a:defRPr/>
            </a:pPr>
            <a:r>
              <a:rPr lang="zh-TW" altLang="en-US" sz="1800" b="1" dirty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rPr>
              <a:t>百萬美元俱樂部成員</a:t>
            </a:r>
            <a:endParaRPr lang="en-US" altLang="zh-TW" sz="1800" b="1" dirty="0">
              <a:solidFill>
                <a:schemeClr val="bg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  <a:p>
            <a:pPr marL="205730" indent="-205730">
              <a:buNone/>
              <a:defRPr/>
            </a:pPr>
            <a:endParaRPr lang="zh-TW" altLang="en-US" sz="1500" dirty="0">
              <a:solidFill>
                <a:schemeClr val="bg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941EC7DC-89AC-42E0-811E-9B0779695F34}"/>
              </a:ext>
            </a:extLst>
          </p:cNvPr>
          <p:cNvSpPr txBox="1"/>
          <p:nvPr/>
        </p:nvSpPr>
        <p:spPr>
          <a:xfrm>
            <a:off x="0" y="4658754"/>
            <a:ext cx="9144000" cy="50013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TW" altLang="en-US" sz="7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7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766"/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7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4948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CDB5E2E-14D7-4C45-8A0A-B9D8D0DB9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7" y="3987932"/>
            <a:ext cx="8408194" cy="558627"/>
          </a:xfrm>
        </p:spPr>
        <p:txBody>
          <a:bodyPr vert="horz" lIns="68577" tIns="34289" rIns="68577" bIns="34289" rtlCol="0" anchor="ctr">
            <a:normAutofit/>
          </a:bodyPr>
          <a:lstStyle/>
          <a:p>
            <a:pPr algn="ctr"/>
            <a:r>
              <a:rPr kumimoji="1" lang="zh-CN" altLang="en-US" sz="27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我們是在求生存？還是過生活？工作生活的平衡存在嗎？</a:t>
            </a:r>
            <a:endParaRPr kumimoji="1" lang="en-US" altLang="zh-TW" sz="27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內容版面配置區 4">
            <a:extLst>
              <a:ext uri="{FF2B5EF4-FFF2-40B4-BE49-F238E27FC236}">
                <a16:creationId xmlns="" xmlns:a16="http://schemas.microsoft.com/office/drawing/2014/main" id="{0FA919CA-B3B2-F741-B4AA-621B2D162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58" b="4672"/>
          <a:stretch/>
        </p:blipFill>
        <p:spPr>
          <a:xfrm>
            <a:off x="17" y="2"/>
            <a:ext cx="9143985" cy="514349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990109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kumimoji="1" lang="zh-CN" altLang="en-US" sz="2700" dirty="0">
                <a:solidFill>
                  <a:prstClr val="black">
                    <a:lumMod val="85000"/>
                    <a:lumOff val="15000"/>
                  </a:prstClr>
                </a:solidFill>
              </a:rPr>
              <a:t>我們是在求生存？還是過生活？工作生活的平衡存在嗎？</a:t>
            </a:r>
            <a:endParaRPr lang="en-US" sz="2700" dirty="0">
              <a:solidFill>
                <a:prstClr val="white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1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2C6A2225-94AF-4BC4-98F4-77746E7B10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43833" y="3"/>
            <a:ext cx="3500169" cy="2709703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648F5915-2CE1-4F74-88C5-D4366893D2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53555" y="2938538"/>
            <a:ext cx="2690447" cy="2204961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8" name="內容版面配置區 4">
            <a:extLst>
              <a:ext uri="{FF2B5EF4-FFF2-40B4-BE49-F238E27FC236}">
                <a16:creationId xmlns="" xmlns:a16="http://schemas.microsoft.com/office/drawing/2014/main" id="{5DED6A5E-17FD-7F4D-A4DC-FD6047A89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18" r="-4" b="7855"/>
          <a:stretch/>
        </p:blipFill>
        <p:spPr>
          <a:xfrm>
            <a:off x="5767374" y="10"/>
            <a:ext cx="3376630" cy="2586157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id="{139E6E6F-871C-874A-B0A6-8A1E959EBE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8"/>
          <a:stretch/>
        </p:blipFill>
        <p:spPr>
          <a:xfrm>
            <a:off x="6576623" y="3061606"/>
            <a:ext cx="2567381" cy="2081894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A47EC2F-34B9-5547-BFCC-1C698AD2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25" y="504292"/>
            <a:ext cx="4790327" cy="994172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kumimoji="1"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匱乏</a:t>
            </a:r>
            <a:r>
              <a:rPr kumimoji="1"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br>
              <a:rPr kumimoji="1"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如何讓我們變成窮人</a:t>
            </a:r>
            <a:endParaRPr kumimoji="1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277A19E5-CD37-4755-9660-FCF4B41E2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25" y="1868476"/>
            <a:ext cx="5975795" cy="3017851"/>
          </a:xfrm>
        </p:spPr>
        <p:txBody>
          <a:bodyPr anchor="t">
            <a:normAutofit/>
          </a:bodyPr>
          <a:lstStyle/>
          <a:p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</a:t>
            </a:r>
            <a:r>
              <a:rPr lang="zh-CN" altLang="en-US" sz="2700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匱乏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綁架的心理狀態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27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管窺效應（</a:t>
            </a:r>
            <a:r>
              <a:rPr lang="en-US" altLang="zh-CN" sz="27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Tunnel Vision)</a:t>
            </a:r>
            <a:endParaRPr lang="en-US" altLang="zh-CN" sz="24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只看視野圈內的緊急問題，忽略更重要的事</a:t>
            </a:r>
            <a:endParaRPr lang="en-US" altLang="zh-CN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腦力有限，疲於計算，倚賴</a:t>
            </a:r>
            <a:r>
              <a:rPr lang="zh-CN" altLang="en-US" sz="24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習慣</a:t>
            </a:r>
            <a:r>
              <a:rPr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過日子</a:t>
            </a:r>
            <a:endParaRPr lang="en-US" altLang="zh-CN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884" lvl="1" indent="0">
              <a:buNone/>
            </a:pPr>
            <a:r>
              <a:rPr lang="en-US" altLang="zh-CN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Ex. </a:t>
            </a:r>
            <a:r>
              <a:rPr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逃避重要問題</a:t>
            </a:r>
            <a:endParaRPr lang="en-US" altLang="zh-CN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884" lvl="1" indent="0">
              <a:buNone/>
            </a:pPr>
            <a:r>
              <a:rPr lang="zh-Hant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看價錢而非價值</a:t>
            </a:r>
            <a:r>
              <a:rPr lang="en-US" altLang="zh-CN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CN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ant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用時間換錢</a:t>
            </a:r>
            <a:r>
              <a:rPr lang="zh-Hant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Hant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884" lvl="1" indent="0">
              <a:buNone/>
            </a:pPr>
            <a:r>
              <a:rPr lang="zh-Hant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短視近利</a:t>
            </a:r>
            <a:endParaRPr lang="en-US" altLang="zh-CN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884" lvl="1" indent="0">
              <a:buNone/>
            </a:pPr>
            <a:endParaRPr lang="en-US" altLang="zh-CN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4323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C89B8B7-29AF-4449-BDB5-39505E7F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363" y="3165440"/>
            <a:ext cx="9420725" cy="1603923"/>
          </a:xfrm>
        </p:spPr>
        <p:txBody>
          <a:bodyPr vert="horz" lIns="68577" tIns="34289" rIns="68577" bIns="34289" rtlCol="0" anchor="b">
            <a:normAutofit/>
          </a:bodyPr>
          <a:lstStyle/>
          <a:p>
            <a:pPr algn="ctr"/>
            <a:r>
              <a:rPr kumimoji="1" lang="zh-CN" altLang="en-US" sz="4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開始打造你的夢想</a:t>
            </a:r>
            <a:r>
              <a:rPr kumimoji="1" lang="en-US" altLang="zh-CN" sz="4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CN" sz="4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en-US" altLang="zh-CN" sz="4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You have the </a:t>
            </a:r>
            <a:r>
              <a:rPr kumimoji="1" lang="en-US" altLang="zh-CN" sz="41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WHY</a:t>
            </a:r>
            <a:r>
              <a:rPr kumimoji="1" lang="en-US" altLang="zh-CN" sz="4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we have the </a:t>
            </a:r>
            <a:r>
              <a:rPr kumimoji="1" lang="en-US" altLang="zh-CN" sz="41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HOW</a:t>
            </a:r>
            <a:endParaRPr kumimoji="1" lang="en-US" altLang="zh-TW" sz="41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內容版面配置區 8">
            <a:extLst>
              <a:ext uri="{FF2B5EF4-FFF2-40B4-BE49-F238E27FC236}">
                <a16:creationId xmlns="" xmlns:a16="http://schemas.microsoft.com/office/drawing/2014/main" id="{A2FDC50D-8AAF-A24C-A654-3B64B85F8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09"/>
                    </a14:imgEffect>
                    <a14:imgEffect>
                      <a14:saturation sat="164000"/>
                    </a14:imgEffect>
                  </a14:imgLayer>
                </a14:imgProps>
              </a:ext>
            </a:extLst>
          </a:blip>
          <a:srcRect t="10784"/>
          <a:stretch/>
        </p:blipFill>
        <p:spPr>
          <a:xfrm>
            <a:off x="17" y="9"/>
            <a:ext cx="9143985" cy="3181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-2" y="3181602"/>
            <a:ext cx="9144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44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2257994-BD97-4691-8B89-198A6D2BAB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688882"/>
            <a:ext cx="9144000" cy="145461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4" name="內容版面配置區 6" descr="mountainclimbing.pdf">
            <a:extLst>
              <a:ext uri="{FF2B5EF4-FFF2-40B4-BE49-F238E27FC236}">
                <a16:creationId xmlns="" xmlns:a16="http://schemas.microsoft.com/office/drawing/2014/main" id="{3EABF7E8-E001-8C4E-8053-FB2CEA409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39" y="351733"/>
            <a:ext cx="3895067" cy="26543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="" xmlns:a16="http://schemas.microsoft.com/office/drawing/2014/main" id="{315AB0B9-76DA-B749-8C85-35A453CEF8C5}"/>
              </a:ext>
            </a:extLst>
          </p:cNvPr>
          <p:cNvSpPr txBox="1">
            <a:spLocks/>
          </p:cNvSpPr>
          <p:nvPr/>
        </p:nvSpPr>
        <p:spPr>
          <a:xfrm>
            <a:off x="1200150" y="3201961"/>
            <a:ext cx="6743700" cy="948572"/>
          </a:xfrm>
          <a:prstGeom prst="ellipse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68577" tIns="34289" rIns="68577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kumimoji="1" lang="zh-TW" altLang="en-US" sz="30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階段目標成就長期目標</a:t>
            </a: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E20D5B4C-653C-F846-BCEE-0069523D0A76}"/>
              </a:ext>
            </a:extLst>
          </p:cNvPr>
          <p:cNvSpPr/>
          <p:nvPr/>
        </p:nvSpPr>
        <p:spPr>
          <a:xfrm>
            <a:off x="5792010" y="2205777"/>
            <a:ext cx="3247524" cy="62324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en-US" altLang="zh-TW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負擔房屋貸款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$34500/4W</a:t>
            </a:r>
            <a:endParaRPr lang="en-US" altLang="zh-Hant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766"/>
            <a:r>
              <a:rPr kumimoji="1" lang="zh-Hant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kumimoji="1" lang="en-US" altLang="zh-TW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kumimoji="1" lang="zh-CN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1" lang="en-US" altLang="zh-CN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1" lang="zh-CN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1" lang="zh-TW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專業經理級</a:t>
            </a:r>
            <a:r>
              <a:rPr kumimoji="1" lang="zh-Hant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993EEF0-1074-F747-9DDB-01B8C3E77255}"/>
              </a:ext>
            </a:extLst>
          </p:cNvPr>
          <p:cNvSpPr/>
          <p:nvPr/>
        </p:nvSpPr>
        <p:spPr>
          <a:xfrm>
            <a:off x="4706712" y="510466"/>
            <a:ext cx="3987004" cy="71558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zh-CN" altLang="en-US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完成夢想</a:t>
            </a:r>
            <a:r>
              <a:rPr lang="en-US" altLang="zh-TW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$138000/4</a:t>
            </a:r>
            <a:r>
              <a:rPr lang="zh-TW" altLang="en-US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  <a:r>
              <a:rPr lang="en-US" altLang="zh-Hant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Hant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ant" altLang="en-US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ant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kumimoji="1" lang="en-US" altLang="zh-TW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kumimoji="1" lang="zh-CN" altLang="en-US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1" lang="en-US" altLang="zh-CN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1" lang="zh-CN" altLang="en-US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月高級顧問</a:t>
            </a:r>
            <a:r>
              <a:rPr kumimoji="1" lang="zh-TW" altLang="en-US" sz="21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經理級</a:t>
            </a:r>
            <a:r>
              <a:rPr kumimoji="1" lang="zh-TW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</a:t>
            </a:r>
            <a:endParaRPr lang="zh-TW" alt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B7DD2720-4610-9F46-B88F-BDC96CA9DA53}"/>
              </a:ext>
            </a:extLst>
          </p:cNvPr>
          <p:cNvSpPr/>
          <p:nvPr/>
        </p:nvSpPr>
        <p:spPr>
          <a:xfrm>
            <a:off x="6528804" y="7781702"/>
            <a:ext cx="3636252" cy="623248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zh-TW" altLang="en-US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負擔房屋貸款</a:t>
            </a:r>
            <a:r>
              <a:rPr lang="en-US" altLang="zh-TW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$34500/4W</a:t>
            </a:r>
            <a:endParaRPr lang="en-US" altLang="zh-Hant" dirty="0">
              <a:solidFill>
                <a:prstClr val="black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defTabSz="685766"/>
            <a:r>
              <a:rPr kumimoji="1" lang="zh-Hant" altLang="en-US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          </a:t>
            </a:r>
            <a:r>
              <a:rPr kumimoji="1" lang="en-US" altLang="zh-TW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2019</a:t>
            </a:r>
            <a:r>
              <a:rPr kumimoji="1" lang="zh-CN" altLang="en-US" dirty="0">
                <a:solidFill>
                  <a:prstClr val="black"/>
                </a:solidFill>
                <a:latin typeface="DengXian" panose="02010600030101010101" pitchFamily="2" charset="-122"/>
              </a:rPr>
              <a:t>年</a:t>
            </a:r>
            <a:r>
              <a:rPr kumimoji="1" lang="en-US" altLang="zh-CN" dirty="0">
                <a:solidFill>
                  <a:prstClr val="black"/>
                </a:solidFill>
                <a:latin typeface="DengXian" panose="02010600030101010101" pitchFamily="2" charset="-122"/>
              </a:rPr>
              <a:t>2</a:t>
            </a:r>
            <a:r>
              <a:rPr kumimoji="1" lang="zh-CN" altLang="en-US" dirty="0">
                <a:solidFill>
                  <a:prstClr val="black"/>
                </a:solidFill>
                <a:latin typeface="DengXian" panose="02010600030101010101" pitchFamily="2" charset="-122"/>
              </a:rPr>
              <a:t>月</a:t>
            </a:r>
            <a:r>
              <a:rPr kumimoji="1" lang="zh-TW" altLang="en-US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專業經理級</a:t>
            </a:r>
            <a:r>
              <a:rPr kumimoji="1" lang="zh-Hant" altLang="en-US" dirty="0">
                <a:solidFill>
                  <a:prstClr val="black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8D52C134-0615-6345-AA3B-A1E8389F4F95}"/>
              </a:ext>
            </a:extLst>
          </p:cNvPr>
          <p:cNvSpPr/>
          <p:nvPr/>
        </p:nvSpPr>
        <p:spPr>
          <a:xfrm>
            <a:off x="5099944" y="1461630"/>
            <a:ext cx="3593772" cy="62324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zh-CN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全家人不再為錢工作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$76600/4W</a:t>
            </a:r>
            <a:endParaRPr lang="en-US" altLang="zh-Hant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766"/>
            <a:r>
              <a:rPr kumimoji="1" lang="zh-Hant" altLang="en-US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kumimoji="1" lang="en-US" altLang="zh-TW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</a:t>
            </a:r>
            <a:r>
              <a:rPr kumimoji="1" lang="zh-CN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1" lang="en-US" altLang="zh-CN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1" lang="zh-CN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月總顧問</a:t>
            </a:r>
            <a:r>
              <a:rPr kumimoji="1" lang="zh-TW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經理級</a:t>
            </a:r>
            <a:r>
              <a:rPr kumimoji="1" lang="zh-Hant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941EC7DC-89AC-42E0-811E-9B0779695F34}"/>
              </a:ext>
            </a:extLst>
          </p:cNvPr>
          <p:cNvSpPr txBox="1"/>
          <p:nvPr/>
        </p:nvSpPr>
        <p:spPr>
          <a:xfrm>
            <a:off x="0" y="4658754"/>
            <a:ext cx="9144000" cy="50013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TW" altLang="en-US" sz="7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7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766"/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7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7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7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36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7" descr="T:\Field Training\Field Training\North America\NA_ENGLISH\B5 update\images\Base-10-BDC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22" y="1751180"/>
            <a:ext cx="7281377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17887" y="479922"/>
            <a:ext cx="6508242" cy="39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460" tIns="34232" rIns="68460" bIns="34232">
            <a:spAutoFit/>
          </a:bodyPr>
          <a:lstStyle/>
          <a:p>
            <a:pPr marL="175904" indent="-175904" algn="ctr" defTabSz="342290">
              <a:spcBef>
                <a:spcPct val="50000"/>
              </a:spcBef>
              <a:defRPr/>
            </a:pP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佣金</a:t>
            </a:r>
            <a:r>
              <a:rPr 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= </a:t>
            </a: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每月</a:t>
            </a:r>
            <a:r>
              <a:rPr 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$</a:t>
            </a:r>
            <a:r>
              <a:rPr lang="en-US" altLang="zh-TW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46,000</a:t>
            </a:r>
            <a:r>
              <a:rPr 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C12D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(BV)</a:t>
            </a:r>
            <a:r>
              <a:rPr lang="zh-TW" altLang="en-US" sz="2100" b="1" dirty="0">
                <a:solidFill>
                  <a:srgbClr val="C12D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及每月</a:t>
            </a:r>
            <a:r>
              <a:rPr 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$</a:t>
            </a:r>
            <a:r>
              <a:rPr lang="en-US" altLang="zh-TW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3,000 </a:t>
            </a:r>
            <a:r>
              <a:rPr lang="en-US" sz="2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(IBV)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3621" y="1304157"/>
            <a:ext cx="3151046" cy="5872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68460" tIns="34232" rIns="68460" bIns="34232" rtlCol="0">
            <a:spAutoFit/>
          </a:bodyPr>
          <a:lstStyle/>
          <a:p>
            <a:pPr defTabSz="684595">
              <a:spcAft>
                <a:spcPts val="900"/>
              </a:spcAft>
              <a:defRPr/>
            </a:pPr>
            <a:r>
              <a:rPr lang="zh-TW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</a:t>
            </a:r>
            <a:r>
              <a:rPr lang="zh-CN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lang="zh-TW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週</a:t>
            </a:r>
            <a:r>
              <a:rPr lang="zh-CN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期</a:t>
            </a:r>
            <a:r>
              <a:rPr lang="zh-TW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你可</a:t>
            </a:r>
            <a:r>
              <a:rPr lang="zh-CN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由</a:t>
            </a:r>
            <a:r>
              <a:rPr lang="en-US" altLang="zh-CN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BV</a:t>
            </a:r>
            <a:r>
              <a:rPr lang="zh-TW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賺取</a:t>
            </a:r>
            <a:r>
              <a:rPr 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$1</a:t>
            </a:r>
            <a:r>
              <a:rPr lang="en-US" altLang="zh-TW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1,</a:t>
            </a:r>
            <a:r>
              <a:rPr 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500</a:t>
            </a:r>
            <a:r>
              <a:rPr lang="zh-TW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及每兩</a:t>
            </a:r>
            <a:r>
              <a:rPr lang="zh-CN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lang="zh-TW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週</a:t>
            </a:r>
            <a:r>
              <a:rPr lang="zh-CN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期由</a:t>
            </a:r>
            <a:r>
              <a:rPr lang="en-US" altLang="zh-CN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IBV</a:t>
            </a:r>
            <a:r>
              <a:rPr lang="zh-CN" alt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賺取</a:t>
            </a:r>
            <a:r>
              <a:rPr 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$</a:t>
            </a:r>
            <a:r>
              <a:rPr lang="en-US" altLang="zh-TW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11,</a:t>
            </a:r>
            <a:r>
              <a:rPr 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447005" y="2"/>
            <a:ext cx="8250009" cy="872219"/>
          </a:xfrm>
          <a:prstGeom prst="rect">
            <a:avLst/>
          </a:prstGeom>
        </p:spPr>
        <p:txBody>
          <a:bodyPr lIns="68460" tIns="34232" rIns="68460" bIns="34232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組織完成每月目標及基本</a:t>
            </a:r>
            <a:r>
              <a:rPr lang="en-US" altLang="zh-TW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顧客</a:t>
            </a:r>
            <a:endParaRPr lang="en-US" sz="3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1800" cap="all" dirty="0">
              <a:ln>
                <a:solidFill>
                  <a:srgbClr val="443988"/>
                </a:solidFill>
              </a:ln>
              <a:solidFill>
                <a:srgbClr val="44398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" y="1086795"/>
            <a:ext cx="3633848" cy="165989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68460" tIns="34232" rIns="68460" bIns="34232" rtlCol="0">
            <a:spAutoFit/>
          </a:bodyPr>
          <a:lstStyle/>
          <a:p>
            <a:pPr defTabSz="684595">
              <a:spcAft>
                <a:spcPts val="300"/>
              </a:spcAft>
              <a:defRPr/>
            </a:pPr>
            <a:r>
              <a:rPr lang="zh-TW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每月目標</a:t>
            </a: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每位</a:t>
            </a:r>
            <a:r>
              <a:rPr lang="zh-CN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超連鎖店主</a:t>
            </a:r>
            <a:r>
              <a:rPr lang="zh-TW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每月</a:t>
            </a: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200 BV + 20 IBV </a:t>
            </a:r>
          </a:p>
          <a:p>
            <a:pPr defTabSz="684595">
              <a:spcAft>
                <a:spcPts val="300"/>
              </a:spcAft>
              <a:defRPr/>
            </a:pPr>
            <a:r>
              <a:rPr lang="zh-TW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</a:t>
            </a:r>
            <a:r>
              <a:rPr lang="en-US" altLang="zh-TW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CN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顧客</a:t>
            </a: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每位</a:t>
            </a:r>
            <a:r>
              <a:rPr lang="zh-CN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超連鎖店主的</a:t>
            </a:r>
            <a:r>
              <a:rPr lang="en-US" altLang="zh-CN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CN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位優惠顧客產生</a:t>
            </a:r>
            <a:endParaRPr lang="en-US" altLang="zh-CN" sz="1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defTabSz="684595">
              <a:spcAft>
                <a:spcPts val="300"/>
              </a:spcAft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300 BV + 200 IBV </a:t>
            </a:r>
          </a:p>
          <a:p>
            <a:pPr defTabSz="684595">
              <a:spcAft>
                <a:spcPts val="300"/>
              </a:spcAft>
              <a:defRPr/>
            </a:pPr>
            <a:r>
              <a:rPr lang="zh-TW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總額</a:t>
            </a: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= </a:t>
            </a:r>
            <a:r>
              <a:rPr lang="zh-TW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每位</a:t>
            </a:r>
            <a:r>
              <a:rPr lang="zh-CN" alt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超連鎖店主</a:t>
            </a: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500 BV + 220 IBV</a:t>
            </a: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8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68514" y="4689307"/>
            <a:ext cx="1496825" cy="39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28" tIns="25715" rIns="51428" bIns="25715">
            <a:spAutoFit/>
          </a:bodyPr>
          <a:lstStyle/>
          <a:p>
            <a:pPr algn="ctr" defTabSz="257129">
              <a:spcBef>
                <a:spcPct val="50000"/>
              </a:spcBef>
              <a:defRPr/>
            </a:pP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50 UFO’s x 500 BV = </a:t>
            </a:r>
            <a:r>
              <a:rPr lang="zh-CN" alt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每月</a:t>
            </a: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25,000 BV</a:t>
            </a:r>
          </a:p>
        </p:txBody>
      </p:sp>
      <p:sp>
        <p:nvSpPr>
          <p:cNvPr id="19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95041" y="4689307"/>
            <a:ext cx="1515797" cy="39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28" tIns="25715" rIns="51428" bIns="25715">
            <a:spAutoFit/>
          </a:bodyPr>
          <a:lstStyle/>
          <a:p>
            <a:pPr algn="ctr" defTabSz="257129">
              <a:spcBef>
                <a:spcPct val="50000"/>
              </a:spcBef>
              <a:defRPr/>
            </a:pP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50 UFO’s x 200 IBV = </a:t>
            </a:r>
            <a:r>
              <a:rPr lang="zh-CN" alt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每月</a:t>
            </a: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10,000 IBV</a:t>
            </a:r>
          </a:p>
        </p:txBody>
      </p:sp>
      <p:sp>
        <p:nvSpPr>
          <p:cNvPr id="20" name="Text Box 17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37848" y="4708702"/>
            <a:ext cx="1391544" cy="57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28" tIns="25715" rIns="51428" bIns="25715">
            <a:spAutoFit/>
          </a:bodyPr>
          <a:lstStyle/>
          <a:p>
            <a:pPr algn="ctr" defTabSz="257129">
              <a:spcBef>
                <a:spcPct val="50000"/>
              </a:spcBef>
              <a:defRPr/>
            </a:pP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50 UFO’s x 500 BV = </a:t>
            </a:r>
            <a:r>
              <a:rPr lang="zh-CN" alt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每月</a:t>
            </a: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25,000 BV</a:t>
            </a:r>
          </a:p>
        </p:txBody>
      </p:sp>
      <p:sp>
        <p:nvSpPr>
          <p:cNvPr id="21" name="Text Box 17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29631" y="4694242"/>
            <a:ext cx="1392996" cy="57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428" tIns="25715" rIns="51428" bIns="25715">
            <a:spAutoFit/>
          </a:bodyPr>
          <a:lstStyle/>
          <a:p>
            <a:pPr algn="ctr" defTabSz="257129">
              <a:spcBef>
                <a:spcPct val="50000"/>
              </a:spcBef>
              <a:defRPr/>
            </a:pP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0 UFO’s x 200 IBV = </a:t>
            </a:r>
            <a:r>
              <a:rPr lang="zh-CN" alt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每月</a:t>
            </a:r>
            <a:r>
              <a:rPr lang="en-US" sz="1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10,000 IBV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15069" y="4755285"/>
            <a:ext cx="411641" cy="236597"/>
          </a:xfrm>
          <a:prstGeom prst="rect">
            <a:avLst/>
          </a:prstGeom>
          <a:noFill/>
        </p:spPr>
        <p:txBody>
          <a:bodyPr wrap="none" lIns="51428" tIns="25715" rIns="51428" bIns="25715" rtlCol="0">
            <a:spAutoFit/>
          </a:bodyPr>
          <a:lstStyle/>
          <a:p>
            <a:pPr algn="ctr" defTabSz="514271"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加上</a:t>
            </a:r>
            <a:endParaRPr lang="en-US" sz="1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2868" y="4755285"/>
            <a:ext cx="411641" cy="236597"/>
          </a:xfrm>
          <a:prstGeom prst="rect">
            <a:avLst/>
          </a:prstGeom>
          <a:noFill/>
        </p:spPr>
        <p:txBody>
          <a:bodyPr wrap="none" lIns="51428" tIns="25715" rIns="51428" bIns="25715" rtlCol="0">
            <a:spAutoFit/>
          </a:bodyPr>
          <a:lstStyle/>
          <a:p>
            <a:pPr algn="ctr" defTabSz="514271"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加上</a:t>
            </a:r>
            <a:endParaRPr lang="en-US" sz="1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194" name="Picture 2" descr="T:\Field Training\Field Training\North America\NA_ENGLISH\B5 update\images\Base-10-BV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437" y="2164548"/>
            <a:ext cx="7265300" cy="23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177084" y="4783714"/>
            <a:ext cx="998917" cy="45012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>
              <a:defRPr/>
            </a:pPr>
            <a:r>
              <a:rPr lang="zh-CN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此投影片上</a:t>
            </a:r>
            <a:r>
              <a:rPr 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BV</a:t>
            </a:r>
            <a:r>
              <a:rPr lang="zh-CN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IBV</a:t>
            </a:r>
            <a:r>
              <a:rPr lang="zh-CN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庫顯示週期業績累積</a:t>
            </a:r>
            <a:endParaRPr lang="en-US" sz="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614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49072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90720" y="0"/>
            <a:ext cx="106556" cy="51435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0010" y="608770"/>
            <a:ext cx="2862070" cy="4052528"/>
          </a:xfrm>
        </p:spPr>
        <p:txBody>
          <a:bodyPr>
            <a:normAutofit/>
          </a:bodyPr>
          <a:lstStyle/>
          <a:p>
            <a:pPr algn="ctr"/>
            <a:r>
              <a:rPr kumimoji="1" lang="zh-TW" altLang="en-US" sz="41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可複製的</a:t>
            </a:r>
            <a:r>
              <a:rPr kumimoji="1" lang="en-US" altLang="zh-TW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1"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</a:t>
            </a:r>
            <a:r>
              <a:rPr kumimoji="1"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動計劃</a:t>
            </a:r>
            <a:endParaRPr kumimoji="1"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="" xmlns:a16="http://schemas.microsoft.com/office/drawing/2014/main" id="{B91C23A2-E0AC-4769-A886-8CD1F51BDE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852005"/>
              </p:ext>
            </p:extLst>
          </p:nvPr>
        </p:nvGraphicFramePr>
        <p:xfrm>
          <a:off x="3870730" y="92320"/>
          <a:ext cx="5049440" cy="4568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D986DA16-8F3C-914A-880C-764AD383AF1A}"/>
              </a:ext>
            </a:extLst>
          </p:cNvPr>
          <p:cNvSpPr txBox="1"/>
          <p:nvPr/>
        </p:nvSpPr>
        <p:spPr>
          <a:xfrm>
            <a:off x="3870730" y="4142794"/>
            <a:ext cx="5049440" cy="484748"/>
          </a:xfrm>
          <a:prstGeom prst="rect">
            <a:avLst/>
          </a:prstGeom>
          <a:solidFill>
            <a:srgbClr val="FF0000"/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 defTabSz="685766"/>
            <a:r>
              <a:rPr kumimoji="1" lang="zh-TW" alt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最重要的工具：大會門票</a:t>
            </a:r>
          </a:p>
        </p:txBody>
      </p:sp>
    </p:spTree>
    <p:extLst>
      <p:ext uri="{BB962C8B-B14F-4D97-AF65-F5344CB8AC3E}">
        <p14:creationId xmlns:p14="http://schemas.microsoft.com/office/powerpoint/2010/main" val="22259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3&quot;/&gt;&lt;/TableIndex&gt;&lt;/ShapeTextInfo&gt;"/>
  <p:tag name="PRESENTER_SHAPEINFO" val="&lt;ThreeDShapeInfo&gt;&lt;uuid val=&quot;{F9AB990F-6E88-4EE4-8877-3E4B517B73B5}&quot;/&gt;&lt;isInvalidForFieldText val=&quot;0&quot;/&gt;&lt;Image&gt;&lt;filename val=&quot;C:\Users\video\AppData\Local\Temp\PR\data\asimages\{F9AB990F-6E88-4EE4-8877-3E4B517B73B5}_29.png&quot;/&gt;&lt;left val=&quot;432&quot;/&gt;&lt;top val=&quot;76&quot;/&gt;&lt;width val=&quot;283&quot;/&gt;&lt;height val=&quot;7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1453</Words>
  <Application>Microsoft Office PowerPoint</Application>
  <PresentationFormat>On-screen Show (16:9)</PresentationFormat>
  <Paragraphs>163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8_Office Theme</vt:lpstr>
      <vt:lpstr>10_Office Theme</vt:lpstr>
      <vt:lpstr>PowerPoint Presentation</vt:lpstr>
      <vt:lpstr>PowerPoint Presentation</vt:lpstr>
      <vt:lpstr>黃思頻  Stella Huang</vt:lpstr>
      <vt:lpstr>我們是在求生存？還是過生活？工作生活的平衡存在嗎？</vt:lpstr>
      <vt:lpstr>『匱乏』 如何讓我們變成窮人</vt:lpstr>
      <vt:lpstr>開始打造你的夢想 You have the WHY, we have the HOW</vt:lpstr>
      <vt:lpstr>PowerPoint Presentation</vt:lpstr>
      <vt:lpstr>PowerPoint Presentation</vt:lpstr>
      <vt:lpstr>可複製的  行動計劃</vt:lpstr>
      <vt:lpstr>SMART 行動目標設定</vt:lpstr>
      <vt:lpstr>專注可達成目標的每日/週行動 (起步指南)</vt:lpstr>
      <vt:lpstr>阻礙，是給有夢想的人跨越的</vt:lpstr>
      <vt:lpstr>匱乏帶來專注 行動帶來成功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2</cp:revision>
  <dcterms:created xsi:type="dcterms:W3CDTF">2018-05-14T07:41:07Z</dcterms:created>
  <dcterms:modified xsi:type="dcterms:W3CDTF">2018-05-16T03:11:05Z</dcterms:modified>
</cp:coreProperties>
</file>